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handoutMasterIdLst>
    <p:handoutMasterId r:id="rId113"/>
  </p:handoutMasterIdLst>
  <p:sldIdLst>
    <p:sldId id="256" r:id="rId2"/>
    <p:sldId id="304" r:id="rId3"/>
    <p:sldId id="607" r:id="rId4"/>
    <p:sldId id="305" r:id="rId5"/>
    <p:sldId id="306" r:id="rId6"/>
    <p:sldId id="257" r:id="rId7"/>
    <p:sldId id="421" r:id="rId8"/>
    <p:sldId id="446" r:id="rId9"/>
    <p:sldId id="410" r:id="rId10"/>
    <p:sldId id="277" r:id="rId11"/>
    <p:sldId id="406" r:id="rId12"/>
    <p:sldId id="495" r:id="rId13"/>
    <p:sldId id="606" r:id="rId14"/>
    <p:sldId id="493" r:id="rId15"/>
    <p:sldId id="519" r:id="rId16"/>
    <p:sldId id="494" r:id="rId17"/>
    <p:sldId id="608" r:id="rId18"/>
    <p:sldId id="408" r:id="rId19"/>
    <p:sldId id="307" r:id="rId20"/>
    <p:sldId id="449" r:id="rId21"/>
    <p:sldId id="450" r:id="rId22"/>
    <p:sldId id="451" r:id="rId23"/>
    <p:sldId id="409" r:id="rId24"/>
    <p:sldId id="264" r:id="rId25"/>
    <p:sldId id="477" r:id="rId26"/>
    <p:sldId id="478" r:id="rId27"/>
    <p:sldId id="479" r:id="rId28"/>
    <p:sldId id="480" r:id="rId29"/>
    <p:sldId id="481" r:id="rId30"/>
    <p:sldId id="482" r:id="rId31"/>
    <p:sldId id="453" r:id="rId32"/>
    <p:sldId id="527" r:id="rId33"/>
    <p:sldId id="483" r:id="rId34"/>
    <p:sldId id="454" r:id="rId35"/>
    <p:sldId id="604" r:id="rId36"/>
    <p:sldId id="609" r:id="rId37"/>
    <p:sldId id="517" r:id="rId38"/>
    <p:sldId id="484" r:id="rId39"/>
    <p:sldId id="552" r:id="rId40"/>
    <p:sldId id="486" r:id="rId41"/>
    <p:sldId id="487" r:id="rId42"/>
    <p:sldId id="455" r:id="rId43"/>
    <p:sldId id="456" r:id="rId44"/>
    <p:sldId id="311" r:id="rId45"/>
    <p:sldId id="419" r:id="rId46"/>
    <p:sldId id="457" r:id="rId47"/>
    <p:sldId id="458" r:id="rId48"/>
    <p:sldId id="464" r:id="rId49"/>
    <p:sldId id="319" r:id="rId50"/>
    <p:sldId id="320" r:id="rId51"/>
    <p:sldId id="465" r:id="rId52"/>
    <p:sldId id="328" r:id="rId53"/>
    <p:sldId id="329" r:id="rId54"/>
    <p:sldId id="330" r:id="rId55"/>
    <p:sldId id="260" r:id="rId56"/>
    <p:sldId id="331" r:id="rId57"/>
    <p:sldId id="497" r:id="rId58"/>
    <p:sldId id="422" r:id="rId59"/>
    <p:sldId id="333" r:id="rId60"/>
    <p:sldId id="273" r:id="rId61"/>
    <p:sldId id="498" r:id="rId62"/>
    <p:sldId id="548" r:id="rId63"/>
    <p:sldId id="516" r:id="rId64"/>
    <p:sldId id="338" r:id="rId65"/>
    <p:sldId id="339" r:id="rId66"/>
    <p:sldId id="610" r:id="rId67"/>
    <p:sldId id="402" r:id="rId68"/>
    <p:sldId id="471" r:id="rId69"/>
    <p:sldId id="472" r:id="rId70"/>
    <p:sldId id="473" r:id="rId71"/>
    <p:sldId id="474" r:id="rId72"/>
    <p:sldId id="515" r:id="rId73"/>
    <p:sldId id="343" r:id="rId74"/>
    <p:sldId id="364" r:id="rId75"/>
    <p:sldId id="540" r:id="rId76"/>
    <p:sldId id="538" r:id="rId77"/>
    <p:sldId id="543" r:id="rId78"/>
    <p:sldId id="522" r:id="rId79"/>
    <p:sldId id="489" r:id="rId80"/>
    <p:sldId id="544" r:id="rId81"/>
    <p:sldId id="539" r:id="rId82"/>
    <p:sldId id="490" r:id="rId83"/>
    <p:sldId id="491" r:id="rId84"/>
    <p:sldId id="541" r:id="rId85"/>
    <p:sldId id="549" r:id="rId86"/>
    <p:sldId id="550" r:id="rId87"/>
    <p:sldId id="346" r:id="rId88"/>
    <p:sldId id="275" r:id="rId89"/>
    <p:sldId id="347" r:id="rId90"/>
    <p:sldId id="348" r:id="rId91"/>
    <p:sldId id="349" r:id="rId92"/>
    <p:sldId id="365" r:id="rId93"/>
    <p:sldId id="447" r:id="rId94"/>
    <p:sldId id="405" r:id="rId95"/>
    <p:sldId id="366" r:id="rId96"/>
    <p:sldId id="266" r:id="rId97"/>
    <p:sldId id="441" r:id="rId98"/>
    <p:sldId id="524" r:id="rId99"/>
    <p:sldId id="500" r:id="rId100"/>
    <p:sldId id="504" r:id="rId101"/>
    <p:sldId id="505" r:id="rId102"/>
    <p:sldId id="506" r:id="rId103"/>
    <p:sldId id="507" r:id="rId104"/>
    <p:sldId id="511" r:id="rId105"/>
    <p:sldId id="512" r:id="rId106"/>
    <p:sldId id="513" r:id="rId107"/>
    <p:sldId id="514" r:id="rId108"/>
    <p:sldId id="521" r:id="rId109"/>
    <p:sldId id="612" r:id="rId110"/>
    <p:sldId id="611" r:id="rId111"/>
  </p:sldIdLst>
  <p:sldSz cx="9144000" cy="6858000" type="screen4x3"/>
  <p:notesSz cx="9283700" cy="6985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003399"/>
    <a:srgbClr val="008000"/>
    <a:srgbClr val="006600"/>
    <a:srgbClr val="FF0066"/>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1928" autoAdjust="0"/>
  </p:normalViewPr>
  <p:slideViewPr>
    <p:cSldViewPr>
      <p:cViewPr varScale="1">
        <p:scale>
          <a:sx n="111" d="100"/>
          <a:sy n="111" d="100"/>
        </p:scale>
        <p:origin x="136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362"/>
    </p:cViewPr>
  </p:sorterViewPr>
  <p:notesViewPr>
    <p:cSldViewPr>
      <p:cViewPr varScale="1">
        <p:scale>
          <a:sx n="80" d="100"/>
          <a:sy n="80" d="100"/>
        </p:scale>
        <p:origin x="204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3FFD77-097E-4382-9301-E8BB901AF9FB}"/>
              </a:ext>
            </a:extLst>
          </p:cNvPr>
          <p:cNvSpPr>
            <a:spLocks noGrp="1"/>
          </p:cNvSpPr>
          <p:nvPr>
            <p:ph type="hdr" sz="quarter"/>
          </p:nvPr>
        </p:nvSpPr>
        <p:spPr>
          <a:xfrm>
            <a:off x="2" y="0"/>
            <a:ext cx="4023778" cy="350682"/>
          </a:xfrm>
          <a:prstGeom prst="rect">
            <a:avLst/>
          </a:prstGeom>
        </p:spPr>
        <p:txBody>
          <a:bodyPr vert="horz" lIns="91221" tIns="45610" rIns="91221" bIns="45610" rtlCol="0"/>
          <a:lstStyle>
            <a:lvl1pPr algn="l">
              <a:defRPr sz="1200"/>
            </a:lvl1pPr>
          </a:lstStyle>
          <a:p>
            <a:endParaRPr lang="en-US"/>
          </a:p>
        </p:txBody>
      </p:sp>
      <p:sp>
        <p:nvSpPr>
          <p:cNvPr id="3" name="Date Placeholder 2">
            <a:extLst>
              <a:ext uri="{FF2B5EF4-FFF2-40B4-BE49-F238E27FC236}">
                <a16:creationId xmlns:a16="http://schemas.microsoft.com/office/drawing/2014/main" id="{A24CAB95-880B-49EC-AA03-93F68E029CB5}"/>
              </a:ext>
            </a:extLst>
          </p:cNvPr>
          <p:cNvSpPr>
            <a:spLocks noGrp="1"/>
          </p:cNvSpPr>
          <p:nvPr>
            <p:ph type="dt" sz="quarter" idx="1"/>
          </p:nvPr>
        </p:nvSpPr>
        <p:spPr>
          <a:xfrm>
            <a:off x="5257821" y="0"/>
            <a:ext cx="4023778" cy="350682"/>
          </a:xfrm>
          <a:prstGeom prst="rect">
            <a:avLst/>
          </a:prstGeom>
        </p:spPr>
        <p:txBody>
          <a:bodyPr vert="horz" lIns="91221" tIns="45610" rIns="91221" bIns="45610" rtlCol="0"/>
          <a:lstStyle>
            <a:lvl1pPr algn="r">
              <a:defRPr sz="1200"/>
            </a:lvl1pPr>
          </a:lstStyle>
          <a:p>
            <a:fld id="{DBCD3E23-C184-4B00-B955-B1848FE41A13}" type="datetimeFigureOut">
              <a:rPr lang="en-US" smtClean="0"/>
              <a:t>3/4/2019</a:t>
            </a:fld>
            <a:endParaRPr lang="en-US"/>
          </a:p>
        </p:txBody>
      </p:sp>
      <p:sp>
        <p:nvSpPr>
          <p:cNvPr id="4" name="Footer Placeholder 3">
            <a:extLst>
              <a:ext uri="{FF2B5EF4-FFF2-40B4-BE49-F238E27FC236}">
                <a16:creationId xmlns:a16="http://schemas.microsoft.com/office/drawing/2014/main" id="{08B241B4-84B1-4A93-BD92-ADCF02808DA8}"/>
              </a:ext>
            </a:extLst>
          </p:cNvPr>
          <p:cNvSpPr>
            <a:spLocks noGrp="1"/>
          </p:cNvSpPr>
          <p:nvPr>
            <p:ph type="ftr" sz="quarter" idx="2"/>
          </p:nvPr>
        </p:nvSpPr>
        <p:spPr>
          <a:xfrm>
            <a:off x="2" y="6634320"/>
            <a:ext cx="4023778" cy="350682"/>
          </a:xfrm>
          <a:prstGeom prst="rect">
            <a:avLst/>
          </a:prstGeom>
        </p:spPr>
        <p:txBody>
          <a:bodyPr vert="horz" lIns="91221" tIns="45610" rIns="91221" bIns="4561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B26CF4-0D22-49FB-8655-CD27749BD1A2}"/>
              </a:ext>
            </a:extLst>
          </p:cNvPr>
          <p:cNvSpPr>
            <a:spLocks noGrp="1"/>
          </p:cNvSpPr>
          <p:nvPr>
            <p:ph type="sldNum" sz="quarter" idx="3"/>
          </p:nvPr>
        </p:nvSpPr>
        <p:spPr>
          <a:xfrm>
            <a:off x="5257821" y="6634320"/>
            <a:ext cx="4023778" cy="350682"/>
          </a:xfrm>
          <a:prstGeom prst="rect">
            <a:avLst/>
          </a:prstGeom>
        </p:spPr>
        <p:txBody>
          <a:bodyPr vert="horz" lIns="91221" tIns="45610" rIns="91221" bIns="45610" rtlCol="0" anchor="b"/>
          <a:lstStyle>
            <a:lvl1pPr algn="r">
              <a:defRPr sz="1200"/>
            </a:lvl1pPr>
          </a:lstStyle>
          <a:p>
            <a:fld id="{C32277F4-4C7E-4563-B77A-2F07C7B28308}" type="slidenum">
              <a:rPr lang="en-US" smtClean="0"/>
              <a:t>‹#›</a:t>
            </a:fld>
            <a:endParaRPr lang="en-US"/>
          </a:p>
        </p:txBody>
      </p:sp>
    </p:spTree>
    <p:extLst>
      <p:ext uri="{BB962C8B-B14F-4D97-AF65-F5344CB8AC3E}">
        <p14:creationId xmlns:p14="http://schemas.microsoft.com/office/powerpoint/2010/main" val="1634607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3778" cy="350682"/>
          </a:xfrm>
          <a:prstGeom prst="rect">
            <a:avLst/>
          </a:prstGeom>
        </p:spPr>
        <p:txBody>
          <a:bodyPr vert="horz" lIns="91221" tIns="45610" rIns="91221" bIns="45610" rtlCol="0"/>
          <a:lstStyle>
            <a:lvl1pPr algn="l">
              <a:defRPr sz="1200"/>
            </a:lvl1pPr>
          </a:lstStyle>
          <a:p>
            <a:endParaRPr lang="en-US"/>
          </a:p>
        </p:txBody>
      </p:sp>
      <p:sp>
        <p:nvSpPr>
          <p:cNvPr id="3" name="Date Placeholder 2"/>
          <p:cNvSpPr>
            <a:spLocks noGrp="1"/>
          </p:cNvSpPr>
          <p:nvPr>
            <p:ph type="dt" idx="1"/>
          </p:nvPr>
        </p:nvSpPr>
        <p:spPr>
          <a:xfrm>
            <a:off x="5257821" y="0"/>
            <a:ext cx="4023778" cy="350682"/>
          </a:xfrm>
          <a:prstGeom prst="rect">
            <a:avLst/>
          </a:prstGeom>
        </p:spPr>
        <p:txBody>
          <a:bodyPr vert="horz" lIns="91221" tIns="45610" rIns="91221" bIns="45610" rtlCol="0"/>
          <a:lstStyle>
            <a:lvl1pPr algn="r">
              <a:defRPr sz="1200"/>
            </a:lvl1pPr>
          </a:lstStyle>
          <a:p>
            <a:fld id="{48851C8F-0CE3-4C50-82A8-BFCCD8359A6B}" type="datetimeFigureOut">
              <a:rPr lang="en-US" smtClean="0"/>
              <a:t>3/4/2019</a:t>
            </a:fld>
            <a:endParaRPr lang="en-US"/>
          </a:p>
        </p:txBody>
      </p:sp>
      <p:sp>
        <p:nvSpPr>
          <p:cNvPr id="4" name="Slide Image Placeholder 3"/>
          <p:cNvSpPr>
            <a:spLocks noGrp="1" noRot="1" noChangeAspect="1"/>
          </p:cNvSpPr>
          <p:nvPr>
            <p:ph type="sldImg" idx="2"/>
          </p:nvPr>
        </p:nvSpPr>
        <p:spPr>
          <a:xfrm>
            <a:off x="3070225" y="873125"/>
            <a:ext cx="3143250" cy="2357438"/>
          </a:xfrm>
          <a:prstGeom prst="rect">
            <a:avLst/>
          </a:prstGeom>
          <a:noFill/>
          <a:ln w="12700">
            <a:solidFill>
              <a:prstClr val="black"/>
            </a:solidFill>
          </a:ln>
        </p:spPr>
        <p:txBody>
          <a:bodyPr vert="horz" lIns="91221" tIns="45610" rIns="91221" bIns="45610" rtlCol="0" anchor="ctr"/>
          <a:lstStyle/>
          <a:p>
            <a:endParaRPr lang="en-US"/>
          </a:p>
        </p:txBody>
      </p:sp>
      <p:sp>
        <p:nvSpPr>
          <p:cNvPr id="5" name="Notes Placeholder 4"/>
          <p:cNvSpPr>
            <a:spLocks noGrp="1"/>
          </p:cNvSpPr>
          <p:nvPr>
            <p:ph type="body" sz="quarter" idx="3"/>
          </p:nvPr>
        </p:nvSpPr>
        <p:spPr>
          <a:xfrm>
            <a:off x="929211" y="3361293"/>
            <a:ext cx="7425278" cy="2750582"/>
          </a:xfrm>
          <a:prstGeom prst="rect">
            <a:avLst/>
          </a:prstGeom>
        </p:spPr>
        <p:txBody>
          <a:bodyPr vert="horz" lIns="91221" tIns="45610" rIns="91221" bIns="4561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634320"/>
            <a:ext cx="4023778" cy="350682"/>
          </a:xfrm>
          <a:prstGeom prst="rect">
            <a:avLst/>
          </a:prstGeom>
        </p:spPr>
        <p:txBody>
          <a:bodyPr vert="horz" lIns="91221" tIns="45610" rIns="91221" bIns="45610" rtlCol="0" anchor="b"/>
          <a:lstStyle>
            <a:lvl1pPr algn="l">
              <a:defRPr sz="1200"/>
            </a:lvl1pPr>
          </a:lstStyle>
          <a:p>
            <a:endParaRPr lang="en-US"/>
          </a:p>
        </p:txBody>
      </p:sp>
      <p:sp>
        <p:nvSpPr>
          <p:cNvPr id="7" name="Slide Number Placeholder 6"/>
          <p:cNvSpPr>
            <a:spLocks noGrp="1"/>
          </p:cNvSpPr>
          <p:nvPr>
            <p:ph type="sldNum" sz="quarter" idx="5"/>
          </p:nvPr>
        </p:nvSpPr>
        <p:spPr>
          <a:xfrm>
            <a:off x="5257821" y="6634320"/>
            <a:ext cx="4023778" cy="350682"/>
          </a:xfrm>
          <a:prstGeom prst="rect">
            <a:avLst/>
          </a:prstGeom>
        </p:spPr>
        <p:txBody>
          <a:bodyPr vert="horz" lIns="91221" tIns="45610" rIns="91221" bIns="45610" rtlCol="0" anchor="b"/>
          <a:lstStyle>
            <a:lvl1pPr algn="r">
              <a:defRPr sz="1200"/>
            </a:lvl1pPr>
          </a:lstStyle>
          <a:p>
            <a:fld id="{52D02D69-68DF-4820-8292-2B0CFBEB50AE}" type="slidenum">
              <a:rPr lang="en-US" smtClean="0"/>
              <a:t>‹#›</a:t>
            </a:fld>
            <a:endParaRPr lang="en-US"/>
          </a:p>
        </p:txBody>
      </p:sp>
    </p:spTree>
    <p:extLst>
      <p:ext uri="{BB962C8B-B14F-4D97-AF65-F5344CB8AC3E}">
        <p14:creationId xmlns:p14="http://schemas.microsoft.com/office/powerpoint/2010/main" val="1282918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D02D69-68DF-4820-8292-2B0CFBEB50AE}" type="slidenum">
              <a:rPr lang="en-US" smtClean="0"/>
              <a:t>1</a:t>
            </a:fld>
            <a:endParaRPr lang="en-US"/>
          </a:p>
        </p:txBody>
      </p:sp>
    </p:spTree>
    <p:extLst>
      <p:ext uri="{BB962C8B-B14F-4D97-AF65-F5344CB8AC3E}">
        <p14:creationId xmlns:p14="http://schemas.microsoft.com/office/powerpoint/2010/main" val="2651373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xfrm>
            <a:off x="928370" y="3317875"/>
            <a:ext cx="7426960" cy="3143250"/>
          </a:xfrm>
          <a:prstGeom prst="rect">
            <a:avLst/>
          </a:prstGeom>
          <a:noFill/>
          <a:ln/>
        </p:spPr>
        <p:txBody>
          <a:bodyPr/>
          <a:lstStyle/>
          <a:p>
            <a:endParaRPr lang="en-US" dirty="0">
              <a:latin typeface="Arial" charset="0"/>
            </a:endParaRPr>
          </a:p>
        </p:txBody>
      </p:sp>
      <p:sp>
        <p:nvSpPr>
          <p:cNvPr id="4" name="Slide Number Placeholder 3"/>
          <p:cNvSpPr>
            <a:spLocks noGrp="1"/>
          </p:cNvSpPr>
          <p:nvPr>
            <p:ph type="sldNum" sz="quarter" idx="5"/>
          </p:nvPr>
        </p:nvSpPr>
        <p:spPr>
          <a:xfrm>
            <a:off x="5258615" y="6634538"/>
            <a:ext cx="4022937" cy="349250"/>
          </a:xfrm>
          <a:prstGeom prst="rect">
            <a:avLst/>
          </a:prstGeom>
        </p:spPr>
        <p:txBody>
          <a:bodyPr/>
          <a:lstStyle/>
          <a:p>
            <a:pPr>
              <a:defRPr/>
            </a:pPr>
            <a:fld id="{372E1E7C-4D8D-43C9-8561-AB89ADE1EF23}" type="slidenum">
              <a:rPr lang="en-US" smtClean="0"/>
              <a:pPr>
                <a:defRPr/>
              </a:pPr>
              <a:t>31</a:t>
            </a:fld>
            <a:endParaRPr lang="en-US"/>
          </a:p>
        </p:txBody>
      </p:sp>
      <p:sp>
        <p:nvSpPr>
          <p:cNvPr id="3" name="Date Placeholder 2"/>
          <p:cNvSpPr>
            <a:spLocks noGrp="1"/>
          </p:cNvSpPr>
          <p:nvPr>
            <p:ph type="dt" idx="10"/>
          </p:nvPr>
        </p:nvSpPr>
        <p:spPr>
          <a:xfrm>
            <a:off x="5258615" y="0"/>
            <a:ext cx="4022937" cy="349250"/>
          </a:xfrm>
          <a:prstGeom prst="rect">
            <a:avLst/>
          </a:prstGeom>
        </p:spPr>
        <p:txBody>
          <a:bodyPr/>
          <a:lstStyle/>
          <a:p>
            <a:r>
              <a:rPr lang="en-US"/>
              <a:t>May  2015</a:t>
            </a:r>
          </a:p>
        </p:txBody>
      </p:sp>
    </p:spTree>
    <p:extLst>
      <p:ext uri="{BB962C8B-B14F-4D97-AF65-F5344CB8AC3E}">
        <p14:creationId xmlns:p14="http://schemas.microsoft.com/office/powerpoint/2010/main" val="173497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xfrm>
            <a:off x="928370" y="3317875"/>
            <a:ext cx="7426960" cy="3143250"/>
          </a:xfrm>
          <a:prstGeom prst="rect">
            <a:avLst/>
          </a:prstGeom>
          <a:noFill/>
          <a:ln/>
        </p:spPr>
        <p:txBody>
          <a:bodyPr/>
          <a:lstStyle/>
          <a:p>
            <a:endParaRPr lang="en-US" dirty="0">
              <a:latin typeface="Arial" charset="0"/>
            </a:endParaRPr>
          </a:p>
        </p:txBody>
      </p:sp>
      <p:sp>
        <p:nvSpPr>
          <p:cNvPr id="4" name="Slide Number Placeholder 3"/>
          <p:cNvSpPr>
            <a:spLocks noGrp="1"/>
          </p:cNvSpPr>
          <p:nvPr>
            <p:ph type="sldNum" sz="quarter" idx="5"/>
          </p:nvPr>
        </p:nvSpPr>
        <p:spPr>
          <a:xfrm>
            <a:off x="5258615" y="6634538"/>
            <a:ext cx="4022937" cy="349250"/>
          </a:xfrm>
          <a:prstGeom prst="rect">
            <a:avLst/>
          </a:prstGeom>
        </p:spPr>
        <p:txBody>
          <a:bodyPr/>
          <a:lstStyle/>
          <a:p>
            <a:pPr>
              <a:defRPr/>
            </a:pPr>
            <a:fld id="{372E1E7C-4D8D-43C9-8561-AB89ADE1EF23}" type="slidenum">
              <a:rPr lang="en-US" smtClean="0"/>
              <a:pPr>
                <a:defRPr/>
              </a:pPr>
              <a:t>32</a:t>
            </a:fld>
            <a:endParaRPr lang="en-US"/>
          </a:p>
        </p:txBody>
      </p:sp>
      <p:sp>
        <p:nvSpPr>
          <p:cNvPr id="3" name="Date Placeholder 2"/>
          <p:cNvSpPr>
            <a:spLocks noGrp="1"/>
          </p:cNvSpPr>
          <p:nvPr>
            <p:ph type="dt" idx="10"/>
          </p:nvPr>
        </p:nvSpPr>
        <p:spPr>
          <a:xfrm>
            <a:off x="5258615" y="0"/>
            <a:ext cx="4022937" cy="349250"/>
          </a:xfrm>
          <a:prstGeom prst="rect">
            <a:avLst/>
          </a:prstGeom>
        </p:spPr>
        <p:txBody>
          <a:bodyPr/>
          <a:lstStyle/>
          <a:p>
            <a:r>
              <a:rPr lang="en-US"/>
              <a:t>May  2015</a:t>
            </a:r>
          </a:p>
        </p:txBody>
      </p:sp>
    </p:spTree>
    <p:extLst>
      <p:ext uri="{BB962C8B-B14F-4D97-AF65-F5344CB8AC3E}">
        <p14:creationId xmlns:p14="http://schemas.microsoft.com/office/powerpoint/2010/main" val="2323104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endParaRPr lang="en-US" dirty="0"/>
          </a:p>
        </p:txBody>
      </p:sp>
      <p:sp>
        <p:nvSpPr>
          <p:cNvPr id="4" name="Slide Number Placeholder 3"/>
          <p:cNvSpPr>
            <a:spLocks noGrp="1"/>
          </p:cNvSpPr>
          <p:nvPr>
            <p:ph type="sldNum" sz="quarter" idx="10"/>
          </p:nvPr>
        </p:nvSpPr>
        <p:spPr/>
        <p:txBody>
          <a:bodyPr/>
          <a:lstStyle/>
          <a:p>
            <a:pPr>
              <a:defRPr/>
            </a:pPr>
            <a:fld id="{C22146AB-E80F-43E7-88AB-7F75A1668681}" type="slidenum">
              <a:rPr lang="en-US" smtClean="0"/>
              <a:pPr>
                <a:defRPr/>
              </a:pPr>
              <a:t>33</a:t>
            </a:fld>
            <a:endParaRPr lang="en-US"/>
          </a:p>
        </p:txBody>
      </p:sp>
      <p:sp>
        <p:nvSpPr>
          <p:cNvPr id="6" name="Date Placeholder 5"/>
          <p:cNvSpPr>
            <a:spLocks noGrp="1"/>
          </p:cNvSpPr>
          <p:nvPr>
            <p:ph type="dt" idx="11"/>
          </p:nvPr>
        </p:nvSpPr>
        <p:spPr/>
        <p:txBody>
          <a:bodyPr/>
          <a:lstStyle/>
          <a:p>
            <a:r>
              <a:rPr lang="en-US"/>
              <a:t>May  2015</a:t>
            </a:r>
          </a:p>
        </p:txBody>
      </p:sp>
    </p:spTree>
    <p:extLst>
      <p:ext uri="{BB962C8B-B14F-4D97-AF65-F5344CB8AC3E}">
        <p14:creationId xmlns:p14="http://schemas.microsoft.com/office/powerpoint/2010/main" val="2495361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xfrm>
            <a:off x="928370" y="3317875"/>
            <a:ext cx="7426960" cy="3143250"/>
          </a:xfrm>
          <a:prstGeom prst="rect">
            <a:avLst/>
          </a:prstGeom>
          <a:noFill/>
          <a:ln/>
        </p:spPr>
        <p:txBody>
          <a:bodyPr/>
          <a:lstStyle/>
          <a:p>
            <a:endParaRPr lang="en-US" dirty="0">
              <a:latin typeface="Arial" charset="0"/>
            </a:endParaRPr>
          </a:p>
        </p:txBody>
      </p:sp>
      <p:sp>
        <p:nvSpPr>
          <p:cNvPr id="4" name="Slide Number Placeholder 3"/>
          <p:cNvSpPr>
            <a:spLocks noGrp="1"/>
          </p:cNvSpPr>
          <p:nvPr>
            <p:ph type="sldNum" sz="quarter" idx="5"/>
          </p:nvPr>
        </p:nvSpPr>
        <p:spPr>
          <a:xfrm>
            <a:off x="5258615" y="6634538"/>
            <a:ext cx="4022937" cy="349250"/>
          </a:xfrm>
          <a:prstGeom prst="rect">
            <a:avLst/>
          </a:prstGeom>
        </p:spPr>
        <p:txBody>
          <a:bodyPr/>
          <a:lstStyle/>
          <a:p>
            <a:pPr>
              <a:defRPr/>
            </a:pPr>
            <a:fld id="{372E1E7C-4D8D-43C9-8561-AB89ADE1EF23}" type="slidenum">
              <a:rPr lang="en-US" smtClean="0"/>
              <a:pPr>
                <a:defRPr/>
              </a:pPr>
              <a:t>34</a:t>
            </a:fld>
            <a:endParaRPr lang="en-US"/>
          </a:p>
        </p:txBody>
      </p:sp>
      <p:sp>
        <p:nvSpPr>
          <p:cNvPr id="3" name="Date Placeholder 2"/>
          <p:cNvSpPr>
            <a:spLocks noGrp="1"/>
          </p:cNvSpPr>
          <p:nvPr>
            <p:ph type="dt" idx="10"/>
          </p:nvPr>
        </p:nvSpPr>
        <p:spPr>
          <a:xfrm>
            <a:off x="5258615" y="0"/>
            <a:ext cx="4022937" cy="349250"/>
          </a:xfrm>
          <a:prstGeom prst="rect">
            <a:avLst/>
          </a:prstGeom>
        </p:spPr>
        <p:txBody>
          <a:bodyPr/>
          <a:lstStyle/>
          <a:p>
            <a:r>
              <a:rPr lang="en-US"/>
              <a:t>May  2015</a:t>
            </a:r>
          </a:p>
        </p:txBody>
      </p:sp>
    </p:spTree>
    <p:extLst>
      <p:ext uri="{BB962C8B-B14F-4D97-AF65-F5344CB8AC3E}">
        <p14:creationId xmlns:p14="http://schemas.microsoft.com/office/powerpoint/2010/main" val="2284734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endParaRPr lang="en-US" dirty="0"/>
          </a:p>
        </p:txBody>
      </p:sp>
      <p:sp>
        <p:nvSpPr>
          <p:cNvPr id="4" name="Slide Number Placeholder 3"/>
          <p:cNvSpPr>
            <a:spLocks noGrp="1"/>
          </p:cNvSpPr>
          <p:nvPr>
            <p:ph type="sldNum" sz="quarter" idx="10"/>
          </p:nvPr>
        </p:nvSpPr>
        <p:spPr/>
        <p:txBody>
          <a:bodyPr/>
          <a:lstStyle/>
          <a:p>
            <a:pPr>
              <a:defRPr/>
            </a:pPr>
            <a:fld id="{C22146AB-E80F-43E7-88AB-7F75A1668681}" type="slidenum">
              <a:rPr lang="en-US" smtClean="0"/>
              <a:pPr>
                <a:defRPr/>
              </a:pPr>
              <a:t>37</a:t>
            </a:fld>
            <a:endParaRPr lang="en-US"/>
          </a:p>
        </p:txBody>
      </p:sp>
      <p:sp>
        <p:nvSpPr>
          <p:cNvPr id="6" name="Date Placeholder 5"/>
          <p:cNvSpPr>
            <a:spLocks noGrp="1"/>
          </p:cNvSpPr>
          <p:nvPr>
            <p:ph type="dt" idx="11"/>
          </p:nvPr>
        </p:nvSpPr>
        <p:spPr/>
        <p:txBody>
          <a:bodyPr/>
          <a:lstStyle/>
          <a:p>
            <a:r>
              <a:rPr lang="en-US"/>
              <a:t>May  2015</a:t>
            </a:r>
          </a:p>
        </p:txBody>
      </p:sp>
    </p:spTree>
    <p:extLst>
      <p:ext uri="{BB962C8B-B14F-4D97-AF65-F5344CB8AC3E}">
        <p14:creationId xmlns:p14="http://schemas.microsoft.com/office/powerpoint/2010/main" val="3297502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22146AB-E80F-43E7-88AB-7F75A1668681}" type="slidenum">
              <a:rPr lang="en-US" smtClean="0"/>
              <a:pPr>
                <a:defRPr/>
              </a:pPr>
              <a:t>40</a:t>
            </a:fld>
            <a:endParaRPr lang="en-US"/>
          </a:p>
        </p:txBody>
      </p:sp>
      <p:sp>
        <p:nvSpPr>
          <p:cNvPr id="6" name="Date Placeholder 5"/>
          <p:cNvSpPr>
            <a:spLocks noGrp="1"/>
          </p:cNvSpPr>
          <p:nvPr>
            <p:ph type="dt" idx="11"/>
          </p:nvPr>
        </p:nvSpPr>
        <p:spPr/>
        <p:txBody>
          <a:bodyPr/>
          <a:lstStyle/>
          <a:p>
            <a:r>
              <a:rPr lang="en-US"/>
              <a:t>May  2015</a:t>
            </a:r>
          </a:p>
        </p:txBody>
      </p:sp>
    </p:spTree>
    <p:extLst>
      <p:ext uri="{BB962C8B-B14F-4D97-AF65-F5344CB8AC3E}">
        <p14:creationId xmlns:p14="http://schemas.microsoft.com/office/powerpoint/2010/main" val="314558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xfrm>
            <a:off x="928370" y="3317875"/>
            <a:ext cx="7426960" cy="3143250"/>
          </a:xfrm>
          <a:prstGeom prst="rect">
            <a:avLst/>
          </a:prstGeom>
          <a:noFill/>
          <a:ln/>
        </p:spPr>
        <p:txBody>
          <a:bodyPr/>
          <a:lstStyle/>
          <a:p>
            <a:endParaRPr lang="en-US" dirty="0">
              <a:latin typeface="Arial" charset="0"/>
            </a:endParaRPr>
          </a:p>
        </p:txBody>
      </p:sp>
      <p:sp>
        <p:nvSpPr>
          <p:cNvPr id="4" name="Slide Number Placeholder 3"/>
          <p:cNvSpPr>
            <a:spLocks noGrp="1"/>
          </p:cNvSpPr>
          <p:nvPr>
            <p:ph type="sldNum" sz="quarter" idx="5"/>
          </p:nvPr>
        </p:nvSpPr>
        <p:spPr>
          <a:xfrm>
            <a:off x="5258615" y="6634538"/>
            <a:ext cx="4022937" cy="349250"/>
          </a:xfrm>
          <a:prstGeom prst="rect">
            <a:avLst/>
          </a:prstGeom>
        </p:spPr>
        <p:txBody>
          <a:bodyPr/>
          <a:lstStyle/>
          <a:p>
            <a:pPr>
              <a:defRPr/>
            </a:pPr>
            <a:fld id="{372E1E7C-4D8D-43C9-8561-AB89ADE1EF23}" type="slidenum">
              <a:rPr lang="en-US" smtClean="0"/>
              <a:pPr>
                <a:defRPr/>
              </a:pPr>
              <a:t>42</a:t>
            </a:fld>
            <a:endParaRPr lang="en-US"/>
          </a:p>
        </p:txBody>
      </p:sp>
      <p:sp>
        <p:nvSpPr>
          <p:cNvPr id="3" name="Date Placeholder 2"/>
          <p:cNvSpPr>
            <a:spLocks noGrp="1"/>
          </p:cNvSpPr>
          <p:nvPr>
            <p:ph type="dt" idx="10"/>
          </p:nvPr>
        </p:nvSpPr>
        <p:spPr>
          <a:xfrm>
            <a:off x="5258615" y="0"/>
            <a:ext cx="4022937" cy="349250"/>
          </a:xfrm>
          <a:prstGeom prst="rect">
            <a:avLst/>
          </a:prstGeom>
        </p:spPr>
        <p:txBody>
          <a:bodyPr/>
          <a:lstStyle/>
          <a:p>
            <a:r>
              <a:rPr lang="en-US"/>
              <a:t>May  2015</a:t>
            </a:r>
          </a:p>
        </p:txBody>
      </p:sp>
    </p:spTree>
    <p:extLst>
      <p:ext uri="{BB962C8B-B14F-4D97-AF65-F5344CB8AC3E}">
        <p14:creationId xmlns:p14="http://schemas.microsoft.com/office/powerpoint/2010/main" val="281681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xfrm>
            <a:off x="928370" y="3317875"/>
            <a:ext cx="7426960" cy="3143250"/>
          </a:xfrm>
          <a:prstGeom prst="rect">
            <a:avLst/>
          </a:prstGeom>
          <a:noFill/>
          <a:ln/>
        </p:spPr>
        <p:txBody>
          <a:bodyPr/>
          <a:lstStyle/>
          <a:p>
            <a:endParaRPr lang="en-US" dirty="0">
              <a:latin typeface="Arial" charset="0"/>
            </a:endParaRPr>
          </a:p>
        </p:txBody>
      </p:sp>
      <p:sp>
        <p:nvSpPr>
          <p:cNvPr id="4" name="Slide Number Placeholder 3"/>
          <p:cNvSpPr>
            <a:spLocks noGrp="1"/>
          </p:cNvSpPr>
          <p:nvPr>
            <p:ph type="sldNum" sz="quarter" idx="5"/>
          </p:nvPr>
        </p:nvSpPr>
        <p:spPr>
          <a:xfrm>
            <a:off x="5258615" y="6634538"/>
            <a:ext cx="4022937" cy="349250"/>
          </a:xfrm>
          <a:prstGeom prst="rect">
            <a:avLst/>
          </a:prstGeom>
        </p:spPr>
        <p:txBody>
          <a:bodyPr/>
          <a:lstStyle/>
          <a:p>
            <a:pPr>
              <a:defRPr/>
            </a:pPr>
            <a:fld id="{372E1E7C-4D8D-43C9-8561-AB89ADE1EF23}" type="slidenum">
              <a:rPr lang="en-US" smtClean="0"/>
              <a:pPr>
                <a:defRPr/>
              </a:pPr>
              <a:t>43</a:t>
            </a:fld>
            <a:endParaRPr lang="en-US"/>
          </a:p>
        </p:txBody>
      </p:sp>
      <p:sp>
        <p:nvSpPr>
          <p:cNvPr id="3" name="Date Placeholder 2"/>
          <p:cNvSpPr>
            <a:spLocks noGrp="1"/>
          </p:cNvSpPr>
          <p:nvPr>
            <p:ph type="dt" idx="10"/>
          </p:nvPr>
        </p:nvSpPr>
        <p:spPr>
          <a:xfrm>
            <a:off x="5258615" y="0"/>
            <a:ext cx="4022937" cy="349250"/>
          </a:xfrm>
          <a:prstGeom prst="rect">
            <a:avLst/>
          </a:prstGeom>
        </p:spPr>
        <p:txBody>
          <a:bodyPr/>
          <a:lstStyle/>
          <a:p>
            <a:r>
              <a:rPr lang="en-US"/>
              <a:t>May  2015</a:t>
            </a:r>
          </a:p>
        </p:txBody>
      </p:sp>
    </p:spTree>
    <p:extLst>
      <p:ext uri="{BB962C8B-B14F-4D97-AF65-F5344CB8AC3E}">
        <p14:creationId xmlns:p14="http://schemas.microsoft.com/office/powerpoint/2010/main" val="3562766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xfrm>
            <a:off x="928370" y="3317875"/>
            <a:ext cx="7426960" cy="3143250"/>
          </a:xfrm>
          <a:prstGeom prst="rect">
            <a:avLst/>
          </a:prstGeom>
          <a:noFill/>
          <a:ln/>
        </p:spPr>
        <p:txBody>
          <a:bodyPr/>
          <a:lstStyle/>
          <a:p>
            <a:endParaRPr lang="en-US" dirty="0">
              <a:latin typeface="Arial" charset="0"/>
            </a:endParaRPr>
          </a:p>
        </p:txBody>
      </p:sp>
      <p:sp>
        <p:nvSpPr>
          <p:cNvPr id="4" name="Slide Number Placeholder 3"/>
          <p:cNvSpPr>
            <a:spLocks noGrp="1"/>
          </p:cNvSpPr>
          <p:nvPr>
            <p:ph type="sldNum" sz="quarter" idx="5"/>
          </p:nvPr>
        </p:nvSpPr>
        <p:spPr>
          <a:xfrm>
            <a:off x="5258615" y="6634538"/>
            <a:ext cx="4022937" cy="349250"/>
          </a:xfrm>
          <a:prstGeom prst="rect">
            <a:avLst/>
          </a:prstGeom>
        </p:spPr>
        <p:txBody>
          <a:bodyPr/>
          <a:lstStyle/>
          <a:p>
            <a:pPr>
              <a:defRPr/>
            </a:pPr>
            <a:fld id="{372E1E7C-4D8D-43C9-8561-AB89ADE1EF23}" type="slidenum">
              <a:rPr lang="en-US" smtClean="0"/>
              <a:pPr>
                <a:defRPr/>
              </a:pPr>
              <a:t>46</a:t>
            </a:fld>
            <a:endParaRPr lang="en-US"/>
          </a:p>
        </p:txBody>
      </p:sp>
      <p:sp>
        <p:nvSpPr>
          <p:cNvPr id="3" name="Date Placeholder 2"/>
          <p:cNvSpPr>
            <a:spLocks noGrp="1"/>
          </p:cNvSpPr>
          <p:nvPr>
            <p:ph type="dt" idx="10"/>
          </p:nvPr>
        </p:nvSpPr>
        <p:spPr>
          <a:xfrm>
            <a:off x="5258615" y="0"/>
            <a:ext cx="4022937" cy="349250"/>
          </a:xfrm>
          <a:prstGeom prst="rect">
            <a:avLst/>
          </a:prstGeom>
        </p:spPr>
        <p:txBody>
          <a:bodyPr/>
          <a:lstStyle/>
          <a:p>
            <a:r>
              <a:rPr lang="en-US"/>
              <a:t>May  2015</a:t>
            </a:r>
          </a:p>
        </p:txBody>
      </p:sp>
    </p:spTree>
    <p:extLst>
      <p:ext uri="{BB962C8B-B14F-4D97-AF65-F5344CB8AC3E}">
        <p14:creationId xmlns:p14="http://schemas.microsoft.com/office/powerpoint/2010/main" val="459273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xfrm>
            <a:off x="928370" y="3317875"/>
            <a:ext cx="7426960" cy="3143250"/>
          </a:xfrm>
          <a:prstGeom prst="rect">
            <a:avLst/>
          </a:prstGeom>
          <a:noFill/>
          <a:ln/>
        </p:spPr>
        <p:txBody>
          <a:bodyPr/>
          <a:lstStyle/>
          <a:p>
            <a:endParaRPr lang="en-US" dirty="0">
              <a:latin typeface="Arial" charset="0"/>
            </a:endParaRPr>
          </a:p>
        </p:txBody>
      </p:sp>
      <p:sp>
        <p:nvSpPr>
          <p:cNvPr id="4" name="Slide Number Placeholder 3"/>
          <p:cNvSpPr>
            <a:spLocks noGrp="1"/>
          </p:cNvSpPr>
          <p:nvPr>
            <p:ph type="sldNum" sz="quarter" idx="5"/>
          </p:nvPr>
        </p:nvSpPr>
        <p:spPr>
          <a:xfrm>
            <a:off x="5258615" y="6634538"/>
            <a:ext cx="4022937" cy="349250"/>
          </a:xfrm>
          <a:prstGeom prst="rect">
            <a:avLst/>
          </a:prstGeom>
        </p:spPr>
        <p:txBody>
          <a:bodyPr/>
          <a:lstStyle/>
          <a:p>
            <a:pPr>
              <a:defRPr/>
            </a:pPr>
            <a:fld id="{372E1E7C-4D8D-43C9-8561-AB89ADE1EF23}" type="slidenum">
              <a:rPr lang="en-US" smtClean="0"/>
              <a:pPr>
                <a:defRPr/>
              </a:pPr>
              <a:t>47</a:t>
            </a:fld>
            <a:endParaRPr lang="en-US"/>
          </a:p>
        </p:txBody>
      </p:sp>
      <p:sp>
        <p:nvSpPr>
          <p:cNvPr id="3" name="Date Placeholder 2"/>
          <p:cNvSpPr>
            <a:spLocks noGrp="1"/>
          </p:cNvSpPr>
          <p:nvPr>
            <p:ph type="dt" idx="10"/>
          </p:nvPr>
        </p:nvSpPr>
        <p:spPr>
          <a:xfrm>
            <a:off x="5258615" y="0"/>
            <a:ext cx="4022937" cy="349250"/>
          </a:xfrm>
          <a:prstGeom prst="rect">
            <a:avLst/>
          </a:prstGeom>
        </p:spPr>
        <p:txBody>
          <a:bodyPr/>
          <a:lstStyle/>
          <a:p>
            <a:r>
              <a:rPr lang="en-US"/>
              <a:t>May  2015</a:t>
            </a:r>
          </a:p>
        </p:txBody>
      </p:sp>
    </p:spTree>
    <p:extLst>
      <p:ext uri="{BB962C8B-B14F-4D97-AF65-F5344CB8AC3E}">
        <p14:creationId xmlns:p14="http://schemas.microsoft.com/office/powerpoint/2010/main" val="2540741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D02D69-68DF-4820-8292-2B0CFBEB50AE}" type="slidenum">
              <a:rPr lang="en-US" smtClean="0"/>
              <a:t>12</a:t>
            </a:fld>
            <a:endParaRPr lang="en-US"/>
          </a:p>
        </p:txBody>
      </p:sp>
    </p:spTree>
    <p:extLst>
      <p:ext uri="{BB962C8B-B14F-4D97-AF65-F5344CB8AC3E}">
        <p14:creationId xmlns:p14="http://schemas.microsoft.com/office/powerpoint/2010/main" val="215228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xfrm>
            <a:off x="928370" y="3317875"/>
            <a:ext cx="7426960" cy="3143250"/>
          </a:xfrm>
          <a:prstGeom prst="rect">
            <a:avLst/>
          </a:prstGeom>
          <a:noFill/>
          <a:ln/>
        </p:spPr>
        <p:txBody>
          <a:bodyPr/>
          <a:lstStyle/>
          <a:p>
            <a:endParaRPr lang="en-US" dirty="0">
              <a:latin typeface="Arial" charset="0"/>
            </a:endParaRPr>
          </a:p>
        </p:txBody>
      </p:sp>
      <p:sp>
        <p:nvSpPr>
          <p:cNvPr id="4" name="Slide Number Placeholder 3"/>
          <p:cNvSpPr>
            <a:spLocks noGrp="1"/>
          </p:cNvSpPr>
          <p:nvPr>
            <p:ph type="sldNum" sz="quarter" idx="5"/>
          </p:nvPr>
        </p:nvSpPr>
        <p:spPr>
          <a:xfrm>
            <a:off x="5258615" y="6634538"/>
            <a:ext cx="4022937" cy="349250"/>
          </a:xfrm>
          <a:prstGeom prst="rect">
            <a:avLst/>
          </a:prstGeom>
        </p:spPr>
        <p:txBody>
          <a:bodyPr/>
          <a:lstStyle/>
          <a:p>
            <a:pPr>
              <a:defRPr/>
            </a:pPr>
            <a:fld id="{372E1E7C-4D8D-43C9-8561-AB89ADE1EF23}" type="slidenum">
              <a:rPr lang="en-US" smtClean="0"/>
              <a:pPr>
                <a:defRPr/>
              </a:pPr>
              <a:t>48</a:t>
            </a:fld>
            <a:endParaRPr lang="en-US"/>
          </a:p>
        </p:txBody>
      </p:sp>
      <p:sp>
        <p:nvSpPr>
          <p:cNvPr id="3" name="Date Placeholder 2"/>
          <p:cNvSpPr>
            <a:spLocks noGrp="1"/>
          </p:cNvSpPr>
          <p:nvPr>
            <p:ph type="dt" idx="10"/>
          </p:nvPr>
        </p:nvSpPr>
        <p:spPr>
          <a:xfrm>
            <a:off x="5258615" y="0"/>
            <a:ext cx="4022937" cy="349250"/>
          </a:xfrm>
          <a:prstGeom prst="rect">
            <a:avLst/>
          </a:prstGeom>
        </p:spPr>
        <p:txBody>
          <a:bodyPr/>
          <a:lstStyle/>
          <a:p>
            <a:r>
              <a:rPr lang="en-US"/>
              <a:t>May  2015</a:t>
            </a:r>
          </a:p>
        </p:txBody>
      </p:sp>
    </p:spTree>
    <p:extLst>
      <p:ext uri="{BB962C8B-B14F-4D97-AF65-F5344CB8AC3E}">
        <p14:creationId xmlns:p14="http://schemas.microsoft.com/office/powerpoint/2010/main" val="290857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7E390541-E4D9-459F-8C07-5F387D9171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FAF15837-D712-406D-AA9F-BA4B715BE502}"/>
              </a:ext>
            </a:extLst>
          </p:cNvPr>
          <p:cNvSpPr>
            <a:spLocks noGrp="1" noChangeArrowheads="1"/>
          </p:cNvSpPr>
          <p:nvPr>
            <p:ph type="body" idx="1"/>
          </p:nvPr>
        </p:nvSpPr>
        <p:spPr bwMode="auto">
          <a:xfrm>
            <a:off x="929211" y="3318353"/>
            <a:ext cx="7425278" cy="3143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4E44CB96-00A6-403E-AB8A-45EC1D2EF278}"/>
              </a:ext>
            </a:extLst>
          </p:cNvPr>
          <p:cNvSpPr>
            <a:spLocks noGrp="1" noChangeArrowheads="1"/>
          </p:cNvSpPr>
          <p:nvPr>
            <p:ph type="sldNum" sz="quarter" idx="5"/>
          </p:nvPr>
        </p:nvSpPr>
        <p:spPr bwMode="auto">
          <a:xfrm>
            <a:off x="5257821" y="6634318"/>
            <a:ext cx="4023778" cy="349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1167" indent="-285064">
              <a:defRPr>
                <a:solidFill>
                  <a:schemeClr val="tx1"/>
                </a:solidFill>
                <a:latin typeface="Arial" panose="020B0604020202020204" pitchFamily="34" charset="0"/>
              </a:defRPr>
            </a:lvl2pPr>
            <a:lvl3pPr marL="1140257" indent="-228051">
              <a:defRPr>
                <a:solidFill>
                  <a:schemeClr val="tx1"/>
                </a:solidFill>
                <a:latin typeface="Arial" panose="020B0604020202020204" pitchFamily="34" charset="0"/>
              </a:defRPr>
            </a:lvl3pPr>
            <a:lvl4pPr marL="1596360" indent="-228051">
              <a:defRPr>
                <a:solidFill>
                  <a:schemeClr val="tx1"/>
                </a:solidFill>
                <a:latin typeface="Arial" panose="020B0604020202020204" pitchFamily="34" charset="0"/>
              </a:defRPr>
            </a:lvl4pPr>
            <a:lvl5pPr marL="2052462" indent="-228051">
              <a:defRPr>
                <a:solidFill>
                  <a:schemeClr val="tx1"/>
                </a:solidFill>
                <a:latin typeface="Arial" panose="020B0604020202020204" pitchFamily="34" charset="0"/>
              </a:defRPr>
            </a:lvl5pPr>
            <a:lvl6pPr marL="2508565" indent="-228051" eaLnBrk="0" fontAlgn="base" hangingPunct="0">
              <a:spcBef>
                <a:spcPct val="0"/>
              </a:spcBef>
              <a:spcAft>
                <a:spcPct val="0"/>
              </a:spcAft>
              <a:defRPr>
                <a:solidFill>
                  <a:schemeClr val="tx1"/>
                </a:solidFill>
                <a:latin typeface="Arial" panose="020B0604020202020204" pitchFamily="34" charset="0"/>
              </a:defRPr>
            </a:lvl6pPr>
            <a:lvl7pPr marL="2964668" indent="-228051" eaLnBrk="0" fontAlgn="base" hangingPunct="0">
              <a:spcBef>
                <a:spcPct val="0"/>
              </a:spcBef>
              <a:spcAft>
                <a:spcPct val="0"/>
              </a:spcAft>
              <a:defRPr>
                <a:solidFill>
                  <a:schemeClr val="tx1"/>
                </a:solidFill>
                <a:latin typeface="Arial" panose="020B0604020202020204" pitchFamily="34" charset="0"/>
              </a:defRPr>
            </a:lvl7pPr>
            <a:lvl8pPr marL="3420770" indent="-228051" eaLnBrk="0" fontAlgn="base" hangingPunct="0">
              <a:spcBef>
                <a:spcPct val="0"/>
              </a:spcBef>
              <a:spcAft>
                <a:spcPct val="0"/>
              </a:spcAft>
              <a:defRPr>
                <a:solidFill>
                  <a:schemeClr val="tx1"/>
                </a:solidFill>
                <a:latin typeface="Arial" panose="020B0604020202020204" pitchFamily="34" charset="0"/>
              </a:defRPr>
            </a:lvl8pPr>
            <a:lvl9pPr marL="3876873" indent="-228051" eaLnBrk="0" fontAlgn="base" hangingPunct="0">
              <a:spcBef>
                <a:spcPct val="0"/>
              </a:spcBef>
              <a:spcAft>
                <a:spcPct val="0"/>
              </a:spcAft>
              <a:defRPr>
                <a:solidFill>
                  <a:schemeClr val="tx1"/>
                </a:solidFill>
                <a:latin typeface="Arial" panose="020B0604020202020204" pitchFamily="34" charset="0"/>
              </a:defRPr>
            </a:lvl9pPr>
          </a:lstStyle>
          <a:p>
            <a:fld id="{BE24D953-8E45-4805-A8D4-F5EA03E311DC}" type="slidenum">
              <a:rPr lang="en-US" altLang="en-US" smtClean="0"/>
              <a:pPr/>
              <a:t>67</a:t>
            </a:fld>
            <a:endParaRPr lang="en-US" altLang="en-US"/>
          </a:p>
        </p:txBody>
      </p:sp>
      <p:sp>
        <p:nvSpPr>
          <p:cNvPr id="41989" name="Date Placeholder 2">
            <a:extLst>
              <a:ext uri="{FF2B5EF4-FFF2-40B4-BE49-F238E27FC236}">
                <a16:creationId xmlns:a16="http://schemas.microsoft.com/office/drawing/2014/main" id="{7CA1F286-3AE1-4D9F-BF0B-1899937923A9}"/>
              </a:ext>
            </a:extLst>
          </p:cNvPr>
          <p:cNvSpPr>
            <a:spLocks noGrp="1" noChangeArrowheads="1"/>
          </p:cNvSpPr>
          <p:nvPr>
            <p:ph type="dt" sz="quarter" idx="1"/>
          </p:nvPr>
        </p:nvSpPr>
        <p:spPr bwMode="auto">
          <a:xfrm>
            <a:off x="5257821" y="0"/>
            <a:ext cx="4023778" cy="349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1167" indent="-285064">
              <a:defRPr>
                <a:solidFill>
                  <a:schemeClr val="tx1"/>
                </a:solidFill>
                <a:latin typeface="Arial" panose="020B0604020202020204" pitchFamily="34" charset="0"/>
              </a:defRPr>
            </a:lvl2pPr>
            <a:lvl3pPr marL="1140257" indent="-228051">
              <a:defRPr>
                <a:solidFill>
                  <a:schemeClr val="tx1"/>
                </a:solidFill>
                <a:latin typeface="Arial" panose="020B0604020202020204" pitchFamily="34" charset="0"/>
              </a:defRPr>
            </a:lvl3pPr>
            <a:lvl4pPr marL="1596360" indent="-228051">
              <a:defRPr>
                <a:solidFill>
                  <a:schemeClr val="tx1"/>
                </a:solidFill>
                <a:latin typeface="Arial" panose="020B0604020202020204" pitchFamily="34" charset="0"/>
              </a:defRPr>
            </a:lvl4pPr>
            <a:lvl5pPr marL="2052462" indent="-228051">
              <a:defRPr>
                <a:solidFill>
                  <a:schemeClr val="tx1"/>
                </a:solidFill>
                <a:latin typeface="Arial" panose="020B0604020202020204" pitchFamily="34" charset="0"/>
              </a:defRPr>
            </a:lvl5pPr>
            <a:lvl6pPr marL="2508565" indent="-228051" eaLnBrk="0" fontAlgn="base" hangingPunct="0">
              <a:spcBef>
                <a:spcPct val="0"/>
              </a:spcBef>
              <a:spcAft>
                <a:spcPct val="0"/>
              </a:spcAft>
              <a:defRPr>
                <a:solidFill>
                  <a:schemeClr val="tx1"/>
                </a:solidFill>
                <a:latin typeface="Arial" panose="020B0604020202020204" pitchFamily="34" charset="0"/>
              </a:defRPr>
            </a:lvl6pPr>
            <a:lvl7pPr marL="2964668" indent="-228051" eaLnBrk="0" fontAlgn="base" hangingPunct="0">
              <a:spcBef>
                <a:spcPct val="0"/>
              </a:spcBef>
              <a:spcAft>
                <a:spcPct val="0"/>
              </a:spcAft>
              <a:defRPr>
                <a:solidFill>
                  <a:schemeClr val="tx1"/>
                </a:solidFill>
                <a:latin typeface="Arial" panose="020B0604020202020204" pitchFamily="34" charset="0"/>
              </a:defRPr>
            </a:lvl7pPr>
            <a:lvl8pPr marL="3420770" indent="-228051" eaLnBrk="0" fontAlgn="base" hangingPunct="0">
              <a:spcBef>
                <a:spcPct val="0"/>
              </a:spcBef>
              <a:spcAft>
                <a:spcPct val="0"/>
              </a:spcAft>
              <a:defRPr>
                <a:solidFill>
                  <a:schemeClr val="tx1"/>
                </a:solidFill>
                <a:latin typeface="Arial" panose="020B0604020202020204" pitchFamily="34" charset="0"/>
              </a:defRPr>
            </a:lvl8pPr>
            <a:lvl9pPr marL="3876873" indent="-228051" eaLnBrk="0" fontAlgn="base" hangingPunct="0">
              <a:spcBef>
                <a:spcPct val="0"/>
              </a:spcBef>
              <a:spcAft>
                <a:spcPct val="0"/>
              </a:spcAft>
              <a:defRPr>
                <a:solidFill>
                  <a:schemeClr val="tx1"/>
                </a:solidFill>
                <a:latin typeface="Arial" panose="020B0604020202020204" pitchFamily="34" charset="0"/>
              </a:defRPr>
            </a:lvl9pPr>
          </a:lstStyle>
          <a:p>
            <a:r>
              <a:rPr lang="en-US" altLang="en-US"/>
              <a:t>May  2015</a:t>
            </a:r>
          </a:p>
        </p:txBody>
      </p:sp>
    </p:spTree>
    <p:extLst>
      <p:ext uri="{BB962C8B-B14F-4D97-AF65-F5344CB8AC3E}">
        <p14:creationId xmlns:p14="http://schemas.microsoft.com/office/powerpoint/2010/main" val="478325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xfrm>
            <a:off x="928370" y="3317875"/>
            <a:ext cx="7426960" cy="3143250"/>
          </a:xfrm>
          <a:prstGeom prst="rect">
            <a:avLst/>
          </a:prstGeom>
          <a:noFill/>
          <a:ln/>
        </p:spPr>
        <p:txBody>
          <a:bodyPr/>
          <a:lstStyle/>
          <a:p>
            <a:endParaRPr lang="en-US" dirty="0">
              <a:latin typeface="Arial" charset="0"/>
            </a:endParaRPr>
          </a:p>
        </p:txBody>
      </p:sp>
      <p:sp>
        <p:nvSpPr>
          <p:cNvPr id="4" name="Slide Number Placeholder 3"/>
          <p:cNvSpPr>
            <a:spLocks noGrp="1"/>
          </p:cNvSpPr>
          <p:nvPr>
            <p:ph type="sldNum" sz="quarter" idx="5"/>
          </p:nvPr>
        </p:nvSpPr>
        <p:spPr>
          <a:xfrm>
            <a:off x="5258615" y="6634538"/>
            <a:ext cx="4022937" cy="349250"/>
          </a:xfrm>
          <a:prstGeom prst="rect">
            <a:avLst/>
          </a:prstGeom>
        </p:spPr>
        <p:txBody>
          <a:bodyPr/>
          <a:lstStyle/>
          <a:p>
            <a:pPr>
              <a:defRPr/>
            </a:pPr>
            <a:fld id="{372E1E7C-4D8D-43C9-8561-AB89ADE1EF23}" type="slidenum">
              <a:rPr lang="en-US" smtClean="0"/>
              <a:pPr>
                <a:defRPr/>
              </a:pPr>
              <a:t>68</a:t>
            </a:fld>
            <a:endParaRPr lang="en-US"/>
          </a:p>
        </p:txBody>
      </p:sp>
      <p:sp>
        <p:nvSpPr>
          <p:cNvPr id="3" name="Date Placeholder 2"/>
          <p:cNvSpPr>
            <a:spLocks noGrp="1"/>
          </p:cNvSpPr>
          <p:nvPr>
            <p:ph type="dt" idx="10"/>
          </p:nvPr>
        </p:nvSpPr>
        <p:spPr>
          <a:xfrm>
            <a:off x="5258615" y="0"/>
            <a:ext cx="4022937" cy="349250"/>
          </a:xfrm>
          <a:prstGeom prst="rect">
            <a:avLst/>
          </a:prstGeom>
        </p:spPr>
        <p:txBody>
          <a:bodyPr/>
          <a:lstStyle/>
          <a:p>
            <a:r>
              <a:rPr lang="en-US"/>
              <a:t>May  2015</a:t>
            </a:r>
          </a:p>
        </p:txBody>
      </p:sp>
    </p:spTree>
    <p:extLst>
      <p:ext uri="{BB962C8B-B14F-4D97-AF65-F5344CB8AC3E}">
        <p14:creationId xmlns:p14="http://schemas.microsoft.com/office/powerpoint/2010/main" val="1727581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xfrm>
            <a:off x="928370" y="3317875"/>
            <a:ext cx="7426960" cy="3143250"/>
          </a:xfrm>
          <a:prstGeom prst="rect">
            <a:avLst/>
          </a:prstGeom>
          <a:noFill/>
          <a:ln/>
        </p:spPr>
        <p:txBody>
          <a:bodyPr/>
          <a:lstStyle/>
          <a:p>
            <a:endParaRPr lang="en-US" dirty="0">
              <a:latin typeface="Arial" charset="0"/>
            </a:endParaRPr>
          </a:p>
        </p:txBody>
      </p:sp>
      <p:sp>
        <p:nvSpPr>
          <p:cNvPr id="4" name="Slide Number Placeholder 3"/>
          <p:cNvSpPr>
            <a:spLocks noGrp="1"/>
          </p:cNvSpPr>
          <p:nvPr>
            <p:ph type="sldNum" sz="quarter" idx="5"/>
          </p:nvPr>
        </p:nvSpPr>
        <p:spPr>
          <a:xfrm>
            <a:off x="5258615" y="6634538"/>
            <a:ext cx="4022937" cy="349250"/>
          </a:xfrm>
          <a:prstGeom prst="rect">
            <a:avLst/>
          </a:prstGeom>
        </p:spPr>
        <p:txBody>
          <a:bodyPr/>
          <a:lstStyle/>
          <a:p>
            <a:pPr>
              <a:defRPr/>
            </a:pPr>
            <a:fld id="{372E1E7C-4D8D-43C9-8561-AB89ADE1EF23}" type="slidenum">
              <a:rPr lang="en-US" smtClean="0"/>
              <a:pPr>
                <a:defRPr/>
              </a:pPr>
              <a:t>77</a:t>
            </a:fld>
            <a:endParaRPr lang="en-US"/>
          </a:p>
        </p:txBody>
      </p:sp>
      <p:sp>
        <p:nvSpPr>
          <p:cNvPr id="3" name="Date Placeholder 2"/>
          <p:cNvSpPr>
            <a:spLocks noGrp="1"/>
          </p:cNvSpPr>
          <p:nvPr>
            <p:ph type="dt" idx="10"/>
          </p:nvPr>
        </p:nvSpPr>
        <p:spPr>
          <a:xfrm>
            <a:off x="5258615" y="0"/>
            <a:ext cx="4022937" cy="349250"/>
          </a:xfrm>
          <a:prstGeom prst="rect">
            <a:avLst/>
          </a:prstGeom>
        </p:spPr>
        <p:txBody>
          <a:bodyPr/>
          <a:lstStyle/>
          <a:p>
            <a:r>
              <a:rPr lang="en-US"/>
              <a:t>May  2015</a:t>
            </a:r>
          </a:p>
        </p:txBody>
      </p:sp>
    </p:spTree>
    <p:extLst>
      <p:ext uri="{BB962C8B-B14F-4D97-AF65-F5344CB8AC3E}">
        <p14:creationId xmlns:p14="http://schemas.microsoft.com/office/powerpoint/2010/main" val="2917679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xfrm>
            <a:off x="928370" y="3317875"/>
            <a:ext cx="7426960" cy="3143250"/>
          </a:xfrm>
          <a:prstGeom prst="rect">
            <a:avLst/>
          </a:prstGeom>
          <a:noFill/>
          <a:ln/>
        </p:spPr>
        <p:txBody>
          <a:bodyPr/>
          <a:lstStyle/>
          <a:p>
            <a:endParaRPr lang="en-US" dirty="0">
              <a:latin typeface="Arial" charset="0"/>
            </a:endParaRPr>
          </a:p>
        </p:txBody>
      </p:sp>
      <p:sp>
        <p:nvSpPr>
          <p:cNvPr id="4" name="Slide Number Placeholder 3"/>
          <p:cNvSpPr>
            <a:spLocks noGrp="1"/>
          </p:cNvSpPr>
          <p:nvPr>
            <p:ph type="sldNum" sz="quarter" idx="5"/>
          </p:nvPr>
        </p:nvSpPr>
        <p:spPr>
          <a:xfrm>
            <a:off x="5258615" y="6634538"/>
            <a:ext cx="4022937" cy="349250"/>
          </a:xfrm>
          <a:prstGeom prst="rect">
            <a:avLst/>
          </a:prstGeom>
        </p:spPr>
        <p:txBody>
          <a:bodyPr/>
          <a:lstStyle/>
          <a:p>
            <a:pPr>
              <a:defRPr/>
            </a:pPr>
            <a:fld id="{372E1E7C-4D8D-43C9-8561-AB89ADE1EF23}" type="slidenum">
              <a:rPr lang="en-US" smtClean="0"/>
              <a:pPr>
                <a:defRPr/>
              </a:pPr>
              <a:t>80</a:t>
            </a:fld>
            <a:endParaRPr lang="en-US"/>
          </a:p>
        </p:txBody>
      </p:sp>
      <p:sp>
        <p:nvSpPr>
          <p:cNvPr id="3" name="Date Placeholder 2"/>
          <p:cNvSpPr>
            <a:spLocks noGrp="1"/>
          </p:cNvSpPr>
          <p:nvPr>
            <p:ph type="dt" idx="10"/>
          </p:nvPr>
        </p:nvSpPr>
        <p:spPr>
          <a:xfrm>
            <a:off x="5258615" y="0"/>
            <a:ext cx="4022937" cy="349250"/>
          </a:xfrm>
          <a:prstGeom prst="rect">
            <a:avLst/>
          </a:prstGeom>
        </p:spPr>
        <p:txBody>
          <a:bodyPr/>
          <a:lstStyle/>
          <a:p>
            <a:r>
              <a:rPr lang="en-US"/>
              <a:t>May  2015</a:t>
            </a:r>
          </a:p>
        </p:txBody>
      </p:sp>
    </p:spTree>
    <p:extLst>
      <p:ext uri="{BB962C8B-B14F-4D97-AF65-F5344CB8AC3E}">
        <p14:creationId xmlns:p14="http://schemas.microsoft.com/office/powerpoint/2010/main" val="483581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D02D69-68DF-4820-8292-2B0CFBEB50AE}" type="slidenum">
              <a:rPr lang="en-US" smtClean="0"/>
              <a:t>81</a:t>
            </a:fld>
            <a:endParaRPr lang="en-US"/>
          </a:p>
        </p:txBody>
      </p:sp>
    </p:spTree>
    <p:extLst>
      <p:ext uri="{BB962C8B-B14F-4D97-AF65-F5344CB8AC3E}">
        <p14:creationId xmlns:p14="http://schemas.microsoft.com/office/powerpoint/2010/main" val="3769471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Times New Roman" pitchFamily="18" charset="0"/>
              </a:defRPr>
            </a:lvl1pPr>
            <a:lvl2pPr marL="748074" indent="-287721">
              <a:defRPr>
                <a:solidFill>
                  <a:schemeClr val="tx1"/>
                </a:solidFill>
                <a:latin typeface="Arial" charset="0"/>
                <a:cs typeface="Times New Roman" pitchFamily="18" charset="0"/>
              </a:defRPr>
            </a:lvl2pPr>
            <a:lvl3pPr marL="1150884" indent="-230176">
              <a:defRPr>
                <a:solidFill>
                  <a:schemeClr val="tx1"/>
                </a:solidFill>
                <a:latin typeface="Arial" charset="0"/>
                <a:cs typeface="Times New Roman" pitchFamily="18" charset="0"/>
              </a:defRPr>
            </a:lvl3pPr>
            <a:lvl4pPr marL="1611237" indent="-230176">
              <a:defRPr>
                <a:solidFill>
                  <a:schemeClr val="tx1"/>
                </a:solidFill>
                <a:latin typeface="Arial" charset="0"/>
                <a:cs typeface="Times New Roman" pitchFamily="18" charset="0"/>
              </a:defRPr>
            </a:lvl4pPr>
            <a:lvl5pPr marL="2071590" indent="-230176">
              <a:defRPr>
                <a:solidFill>
                  <a:schemeClr val="tx1"/>
                </a:solidFill>
                <a:latin typeface="Arial" charset="0"/>
                <a:cs typeface="Times New Roman" pitchFamily="18" charset="0"/>
              </a:defRPr>
            </a:lvl5pPr>
            <a:lvl6pPr marL="2531944" indent="-230176" eaLnBrk="0" fontAlgn="base" hangingPunct="0">
              <a:spcBef>
                <a:spcPct val="0"/>
              </a:spcBef>
              <a:spcAft>
                <a:spcPct val="0"/>
              </a:spcAft>
              <a:defRPr>
                <a:solidFill>
                  <a:schemeClr val="tx1"/>
                </a:solidFill>
                <a:latin typeface="Arial" charset="0"/>
                <a:cs typeface="Times New Roman" pitchFamily="18" charset="0"/>
              </a:defRPr>
            </a:lvl6pPr>
            <a:lvl7pPr marL="2992297" indent="-230176" eaLnBrk="0" fontAlgn="base" hangingPunct="0">
              <a:spcBef>
                <a:spcPct val="0"/>
              </a:spcBef>
              <a:spcAft>
                <a:spcPct val="0"/>
              </a:spcAft>
              <a:defRPr>
                <a:solidFill>
                  <a:schemeClr val="tx1"/>
                </a:solidFill>
                <a:latin typeface="Arial" charset="0"/>
                <a:cs typeface="Times New Roman" pitchFamily="18" charset="0"/>
              </a:defRPr>
            </a:lvl7pPr>
            <a:lvl8pPr marL="3452651" indent="-230176" eaLnBrk="0" fontAlgn="base" hangingPunct="0">
              <a:spcBef>
                <a:spcPct val="0"/>
              </a:spcBef>
              <a:spcAft>
                <a:spcPct val="0"/>
              </a:spcAft>
              <a:defRPr>
                <a:solidFill>
                  <a:schemeClr val="tx1"/>
                </a:solidFill>
                <a:latin typeface="Arial" charset="0"/>
                <a:cs typeface="Times New Roman" pitchFamily="18" charset="0"/>
              </a:defRPr>
            </a:lvl8pPr>
            <a:lvl9pPr marL="3913003" indent="-230176" eaLnBrk="0" fontAlgn="base" hangingPunct="0">
              <a:spcBef>
                <a:spcPct val="0"/>
              </a:spcBef>
              <a:spcAft>
                <a:spcPct val="0"/>
              </a:spcAft>
              <a:defRPr>
                <a:solidFill>
                  <a:schemeClr val="tx1"/>
                </a:solidFill>
                <a:latin typeface="Arial" charset="0"/>
                <a:cs typeface="Times New Roman" pitchFamily="18" charset="0"/>
              </a:defRPr>
            </a:lvl9pPr>
          </a:lstStyle>
          <a:p>
            <a:fld id="{B6A9E5B0-9726-4749-9125-5279D348BFC1}" type="slidenum">
              <a:rPr lang="en-US" altLang="en-US" smtClean="0"/>
              <a:pPr/>
              <a:t>82</a:t>
            </a:fld>
            <a:endParaRPr lang="en-US"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charset="0"/>
            </a:endParaRPr>
          </a:p>
        </p:txBody>
      </p:sp>
      <p:sp>
        <p:nvSpPr>
          <p:cNvPr id="3" name="Date Placeholder 2"/>
          <p:cNvSpPr>
            <a:spLocks noGrp="1"/>
          </p:cNvSpPr>
          <p:nvPr>
            <p:ph type="dt" idx="10"/>
          </p:nvPr>
        </p:nvSpPr>
        <p:spPr/>
        <p:txBody>
          <a:bodyPr/>
          <a:lstStyle/>
          <a:p>
            <a:r>
              <a:rPr lang="en-US"/>
              <a:t>May  2015</a:t>
            </a:r>
          </a:p>
        </p:txBody>
      </p:sp>
    </p:spTree>
    <p:extLst>
      <p:ext uri="{BB962C8B-B14F-4D97-AF65-F5344CB8AC3E}">
        <p14:creationId xmlns:p14="http://schemas.microsoft.com/office/powerpoint/2010/main" val="1100475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Times New Roman" pitchFamily="18" charset="0"/>
              </a:defRPr>
            </a:lvl1pPr>
            <a:lvl2pPr marL="748074" indent="-287721">
              <a:defRPr>
                <a:solidFill>
                  <a:schemeClr val="tx1"/>
                </a:solidFill>
                <a:latin typeface="Arial" charset="0"/>
                <a:cs typeface="Times New Roman" pitchFamily="18" charset="0"/>
              </a:defRPr>
            </a:lvl2pPr>
            <a:lvl3pPr marL="1150884" indent="-230176">
              <a:defRPr>
                <a:solidFill>
                  <a:schemeClr val="tx1"/>
                </a:solidFill>
                <a:latin typeface="Arial" charset="0"/>
                <a:cs typeface="Times New Roman" pitchFamily="18" charset="0"/>
              </a:defRPr>
            </a:lvl3pPr>
            <a:lvl4pPr marL="1611237" indent="-230176">
              <a:defRPr>
                <a:solidFill>
                  <a:schemeClr val="tx1"/>
                </a:solidFill>
                <a:latin typeface="Arial" charset="0"/>
                <a:cs typeface="Times New Roman" pitchFamily="18" charset="0"/>
              </a:defRPr>
            </a:lvl4pPr>
            <a:lvl5pPr marL="2071590" indent="-230176">
              <a:defRPr>
                <a:solidFill>
                  <a:schemeClr val="tx1"/>
                </a:solidFill>
                <a:latin typeface="Arial" charset="0"/>
                <a:cs typeface="Times New Roman" pitchFamily="18" charset="0"/>
              </a:defRPr>
            </a:lvl5pPr>
            <a:lvl6pPr marL="2531944" indent="-230176" eaLnBrk="0" fontAlgn="base" hangingPunct="0">
              <a:spcBef>
                <a:spcPct val="0"/>
              </a:spcBef>
              <a:spcAft>
                <a:spcPct val="0"/>
              </a:spcAft>
              <a:defRPr>
                <a:solidFill>
                  <a:schemeClr val="tx1"/>
                </a:solidFill>
                <a:latin typeface="Arial" charset="0"/>
                <a:cs typeface="Times New Roman" pitchFamily="18" charset="0"/>
              </a:defRPr>
            </a:lvl6pPr>
            <a:lvl7pPr marL="2992297" indent="-230176" eaLnBrk="0" fontAlgn="base" hangingPunct="0">
              <a:spcBef>
                <a:spcPct val="0"/>
              </a:spcBef>
              <a:spcAft>
                <a:spcPct val="0"/>
              </a:spcAft>
              <a:defRPr>
                <a:solidFill>
                  <a:schemeClr val="tx1"/>
                </a:solidFill>
                <a:latin typeface="Arial" charset="0"/>
                <a:cs typeface="Times New Roman" pitchFamily="18" charset="0"/>
              </a:defRPr>
            </a:lvl7pPr>
            <a:lvl8pPr marL="3452651" indent="-230176" eaLnBrk="0" fontAlgn="base" hangingPunct="0">
              <a:spcBef>
                <a:spcPct val="0"/>
              </a:spcBef>
              <a:spcAft>
                <a:spcPct val="0"/>
              </a:spcAft>
              <a:defRPr>
                <a:solidFill>
                  <a:schemeClr val="tx1"/>
                </a:solidFill>
                <a:latin typeface="Arial" charset="0"/>
                <a:cs typeface="Times New Roman" pitchFamily="18" charset="0"/>
              </a:defRPr>
            </a:lvl8pPr>
            <a:lvl9pPr marL="3913003" indent="-230176" eaLnBrk="0" fontAlgn="base" hangingPunct="0">
              <a:spcBef>
                <a:spcPct val="0"/>
              </a:spcBef>
              <a:spcAft>
                <a:spcPct val="0"/>
              </a:spcAft>
              <a:defRPr>
                <a:solidFill>
                  <a:schemeClr val="tx1"/>
                </a:solidFill>
                <a:latin typeface="Arial" charset="0"/>
                <a:cs typeface="Times New Roman" pitchFamily="18" charset="0"/>
              </a:defRPr>
            </a:lvl9pPr>
          </a:lstStyle>
          <a:p>
            <a:fld id="{B6A9E5B0-9726-4749-9125-5279D348BFC1}" type="slidenum">
              <a:rPr lang="en-US" altLang="en-US" smtClean="0"/>
              <a:pPr/>
              <a:t>83</a:t>
            </a:fld>
            <a:endParaRPr lang="en-US"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charset="0"/>
            </a:endParaRPr>
          </a:p>
        </p:txBody>
      </p:sp>
      <p:sp>
        <p:nvSpPr>
          <p:cNvPr id="3" name="Date Placeholder 2"/>
          <p:cNvSpPr>
            <a:spLocks noGrp="1"/>
          </p:cNvSpPr>
          <p:nvPr>
            <p:ph type="dt" idx="10"/>
          </p:nvPr>
        </p:nvSpPr>
        <p:spPr/>
        <p:txBody>
          <a:bodyPr/>
          <a:lstStyle/>
          <a:p>
            <a:r>
              <a:rPr lang="en-US"/>
              <a:t>May  2015</a:t>
            </a:r>
          </a:p>
        </p:txBody>
      </p:sp>
    </p:spTree>
    <p:extLst>
      <p:ext uri="{BB962C8B-B14F-4D97-AF65-F5344CB8AC3E}">
        <p14:creationId xmlns:p14="http://schemas.microsoft.com/office/powerpoint/2010/main" val="1259962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D02D69-68DF-4820-8292-2B0CFBEB50AE}" type="slidenum">
              <a:rPr lang="en-US" smtClean="0"/>
              <a:t>85</a:t>
            </a:fld>
            <a:endParaRPr lang="en-US"/>
          </a:p>
        </p:txBody>
      </p:sp>
    </p:spTree>
    <p:extLst>
      <p:ext uri="{BB962C8B-B14F-4D97-AF65-F5344CB8AC3E}">
        <p14:creationId xmlns:p14="http://schemas.microsoft.com/office/powerpoint/2010/main" val="3507841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D02D69-68DF-4820-8292-2B0CFBEB50AE}" type="slidenum">
              <a:rPr lang="en-US" smtClean="0"/>
              <a:t>86</a:t>
            </a:fld>
            <a:endParaRPr lang="en-US"/>
          </a:p>
        </p:txBody>
      </p:sp>
    </p:spTree>
    <p:extLst>
      <p:ext uri="{BB962C8B-B14F-4D97-AF65-F5344CB8AC3E}">
        <p14:creationId xmlns:p14="http://schemas.microsoft.com/office/powerpoint/2010/main" val="3803377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D02D69-68DF-4820-8292-2B0CFBEB50AE}" type="slidenum">
              <a:rPr lang="en-US" smtClean="0"/>
              <a:t>21</a:t>
            </a:fld>
            <a:endParaRPr lang="en-US"/>
          </a:p>
        </p:txBody>
      </p:sp>
    </p:spTree>
    <p:extLst>
      <p:ext uri="{BB962C8B-B14F-4D97-AF65-F5344CB8AC3E}">
        <p14:creationId xmlns:p14="http://schemas.microsoft.com/office/powerpoint/2010/main" val="2879922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D02D69-68DF-4820-8292-2B0CFBEB50AE}" type="slidenum">
              <a:rPr lang="en-US" smtClean="0"/>
              <a:t>87</a:t>
            </a:fld>
            <a:endParaRPr lang="en-US"/>
          </a:p>
        </p:txBody>
      </p:sp>
    </p:spTree>
    <p:extLst>
      <p:ext uri="{BB962C8B-B14F-4D97-AF65-F5344CB8AC3E}">
        <p14:creationId xmlns:p14="http://schemas.microsoft.com/office/powerpoint/2010/main" val="2320696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D02D69-68DF-4820-8292-2B0CFBEB50AE}" type="slidenum">
              <a:rPr lang="en-US" smtClean="0"/>
              <a:t>88</a:t>
            </a:fld>
            <a:endParaRPr lang="en-US"/>
          </a:p>
        </p:txBody>
      </p:sp>
    </p:spTree>
    <p:extLst>
      <p:ext uri="{BB962C8B-B14F-4D97-AF65-F5344CB8AC3E}">
        <p14:creationId xmlns:p14="http://schemas.microsoft.com/office/powerpoint/2010/main" val="470300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D02D69-68DF-4820-8292-2B0CFBEB50AE}" type="slidenum">
              <a:rPr lang="en-US" smtClean="0"/>
              <a:t>94</a:t>
            </a:fld>
            <a:endParaRPr lang="en-US"/>
          </a:p>
        </p:txBody>
      </p:sp>
    </p:spTree>
    <p:extLst>
      <p:ext uri="{BB962C8B-B14F-4D97-AF65-F5344CB8AC3E}">
        <p14:creationId xmlns:p14="http://schemas.microsoft.com/office/powerpoint/2010/main" val="1768043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D02D69-68DF-4820-8292-2B0CFBEB50AE}" type="slidenum">
              <a:rPr lang="en-US" smtClean="0"/>
              <a:t>109</a:t>
            </a:fld>
            <a:endParaRPr lang="en-US"/>
          </a:p>
        </p:txBody>
      </p:sp>
    </p:spTree>
    <p:extLst>
      <p:ext uri="{BB962C8B-B14F-4D97-AF65-F5344CB8AC3E}">
        <p14:creationId xmlns:p14="http://schemas.microsoft.com/office/powerpoint/2010/main" val="3129965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E20ABFF6-EADE-445D-BFE4-3BA3705B3368}" type="slidenum">
              <a:rPr lang="en-US" smtClean="0">
                <a:latin typeface="Arial" charset="0"/>
                <a:cs typeface="Times New Roman" pitchFamily="18" charset="0"/>
              </a:rPr>
              <a:pPr/>
              <a:t>25</a:t>
            </a:fld>
            <a:endParaRPr lang="en-US">
              <a:latin typeface="Arial" charset="0"/>
              <a:cs typeface="Times New Roman" pitchFamily="18"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xfrm>
            <a:off x="928798" y="3318357"/>
            <a:ext cx="7426110" cy="3145411"/>
          </a:xfrm>
          <a:noFill/>
          <a:ln/>
        </p:spPr>
        <p:txBody>
          <a:bodyPr/>
          <a:lstStyle/>
          <a:p>
            <a:pPr eaLnBrk="1" hangingPunct="1">
              <a:lnSpc>
                <a:spcPct val="80000"/>
              </a:lnSpc>
            </a:pPr>
            <a:endParaRPr lang="en-US" dirty="0">
              <a:latin typeface="Arial" charset="0"/>
            </a:endParaRPr>
          </a:p>
        </p:txBody>
      </p:sp>
      <p:sp>
        <p:nvSpPr>
          <p:cNvPr id="3" name="Date Placeholder 2"/>
          <p:cNvSpPr>
            <a:spLocks noGrp="1"/>
          </p:cNvSpPr>
          <p:nvPr>
            <p:ph type="dt" idx="10"/>
          </p:nvPr>
        </p:nvSpPr>
        <p:spPr/>
        <p:txBody>
          <a:bodyPr/>
          <a:lstStyle/>
          <a:p>
            <a:r>
              <a:rPr lang="en-US"/>
              <a:t>May  2015</a:t>
            </a:r>
          </a:p>
        </p:txBody>
      </p:sp>
    </p:spTree>
    <p:extLst>
      <p:ext uri="{BB962C8B-B14F-4D97-AF65-F5344CB8AC3E}">
        <p14:creationId xmlns:p14="http://schemas.microsoft.com/office/powerpoint/2010/main" val="2357612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E20ABFF6-EADE-445D-BFE4-3BA3705B3368}" type="slidenum">
              <a:rPr lang="en-US" smtClean="0">
                <a:latin typeface="Arial" charset="0"/>
                <a:cs typeface="Times New Roman" pitchFamily="18" charset="0"/>
              </a:rPr>
              <a:pPr/>
              <a:t>26</a:t>
            </a:fld>
            <a:endParaRPr lang="en-US">
              <a:latin typeface="Arial" charset="0"/>
              <a:cs typeface="Times New Roman" pitchFamily="18"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xfrm>
            <a:off x="928798" y="3318357"/>
            <a:ext cx="7426110" cy="3145411"/>
          </a:xfrm>
          <a:noFill/>
          <a:ln/>
        </p:spPr>
        <p:txBody>
          <a:bodyPr/>
          <a:lstStyle/>
          <a:p>
            <a:pPr eaLnBrk="1" hangingPunct="1">
              <a:lnSpc>
                <a:spcPct val="80000"/>
              </a:lnSpc>
            </a:pPr>
            <a:endParaRPr lang="en-US" dirty="0">
              <a:latin typeface="Arial" charset="0"/>
            </a:endParaRPr>
          </a:p>
        </p:txBody>
      </p:sp>
      <p:sp>
        <p:nvSpPr>
          <p:cNvPr id="3" name="Date Placeholder 2"/>
          <p:cNvSpPr>
            <a:spLocks noGrp="1"/>
          </p:cNvSpPr>
          <p:nvPr>
            <p:ph type="dt" idx="10"/>
          </p:nvPr>
        </p:nvSpPr>
        <p:spPr/>
        <p:txBody>
          <a:bodyPr/>
          <a:lstStyle/>
          <a:p>
            <a:r>
              <a:rPr lang="en-US"/>
              <a:t>May  2015</a:t>
            </a:r>
          </a:p>
        </p:txBody>
      </p:sp>
    </p:spTree>
    <p:extLst>
      <p:ext uri="{BB962C8B-B14F-4D97-AF65-F5344CB8AC3E}">
        <p14:creationId xmlns:p14="http://schemas.microsoft.com/office/powerpoint/2010/main" val="3487556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dirty="0">
              <a:latin typeface="Arial" charset="0"/>
            </a:endParaRPr>
          </a:p>
        </p:txBody>
      </p:sp>
      <p:sp>
        <p:nvSpPr>
          <p:cNvPr id="4" name="Slide Number Placeholder 3"/>
          <p:cNvSpPr>
            <a:spLocks noGrp="1"/>
          </p:cNvSpPr>
          <p:nvPr>
            <p:ph type="sldNum" sz="quarter" idx="5"/>
          </p:nvPr>
        </p:nvSpPr>
        <p:spPr/>
        <p:txBody>
          <a:bodyPr/>
          <a:lstStyle/>
          <a:p>
            <a:pPr>
              <a:defRPr/>
            </a:pPr>
            <a:fld id="{F0758B6A-6029-4BA9-8A15-E34DD2EB18F3}" type="slidenum">
              <a:rPr lang="en-US" smtClean="0"/>
              <a:pPr>
                <a:defRPr/>
              </a:pPr>
              <a:t>27</a:t>
            </a:fld>
            <a:endParaRPr lang="en-US"/>
          </a:p>
        </p:txBody>
      </p:sp>
      <p:sp>
        <p:nvSpPr>
          <p:cNvPr id="3" name="Date Placeholder 2"/>
          <p:cNvSpPr>
            <a:spLocks noGrp="1"/>
          </p:cNvSpPr>
          <p:nvPr>
            <p:ph type="dt" idx="10"/>
          </p:nvPr>
        </p:nvSpPr>
        <p:spPr/>
        <p:txBody>
          <a:bodyPr/>
          <a:lstStyle/>
          <a:p>
            <a:r>
              <a:rPr lang="en-US"/>
              <a:t>May  2015</a:t>
            </a:r>
          </a:p>
        </p:txBody>
      </p:sp>
    </p:spTree>
    <p:extLst>
      <p:ext uri="{BB962C8B-B14F-4D97-AF65-F5344CB8AC3E}">
        <p14:creationId xmlns:p14="http://schemas.microsoft.com/office/powerpoint/2010/main" val="3177911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22146AB-E80F-43E7-88AB-7F75A1668681}" type="slidenum">
              <a:rPr lang="en-US" smtClean="0"/>
              <a:pPr>
                <a:defRPr/>
              </a:pPr>
              <a:t>28</a:t>
            </a:fld>
            <a:endParaRPr lang="en-US"/>
          </a:p>
        </p:txBody>
      </p:sp>
      <p:sp>
        <p:nvSpPr>
          <p:cNvPr id="6" name="Date Placeholder 5"/>
          <p:cNvSpPr>
            <a:spLocks noGrp="1"/>
          </p:cNvSpPr>
          <p:nvPr>
            <p:ph type="dt" idx="11"/>
          </p:nvPr>
        </p:nvSpPr>
        <p:spPr/>
        <p:txBody>
          <a:bodyPr/>
          <a:lstStyle/>
          <a:p>
            <a:r>
              <a:rPr lang="en-US"/>
              <a:t>May  2015</a:t>
            </a:r>
          </a:p>
        </p:txBody>
      </p:sp>
    </p:spTree>
    <p:extLst>
      <p:ext uri="{BB962C8B-B14F-4D97-AF65-F5344CB8AC3E}">
        <p14:creationId xmlns:p14="http://schemas.microsoft.com/office/powerpoint/2010/main" val="1450603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endParaRPr lang="en-US" dirty="0">
              <a:latin typeface="Arial" charset="0"/>
            </a:endParaRPr>
          </a:p>
        </p:txBody>
      </p:sp>
      <p:sp>
        <p:nvSpPr>
          <p:cNvPr id="4" name="Slide Number Placeholder 3"/>
          <p:cNvSpPr>
            <a:spLocks noGrp="1"/>
          </p:cNvSpPr>
          <p:nvPr>
            <p:ph type="sldNum" sz="quarter" idx="5"/>
          </p:nvPr>
        </p:nvSpPr>
        <p:spPr/>
        <p:txBody>
          <a:bodyPr/>
          <a:lstStyle/>
          <a:p>
            <a:pPr>
              <a:defRPr/>
            </a:pPr>
            <a:fld id="{ABD8E654-DD77-45B1-96AA-CA3C73C325A0}" type="slidenum">
              <a:rPr lang="en-US" smtClean="0"/>
              <a:pPr>
                <a:defRPr/>
              </a:pPr>
              <a:t>29</a:t>
            </a:fld>
            <a:endParaRPr lang="en-US"/>
          </a:p>
        </p:txBody>
      </p:sp>
      <p:sp>
        <p:nvSpPr>
          <p:cNvPr id="3" name="Date Placeholder 2"/>
          <p:cNvSpPr>
            <a:spLocks noGrp="1"/>
          </p:cNvSpPr>
          <p:nvPr>
            <p:ph type="dt" idx="10"/>
          </p:nvPr>
        </p:nvSpPr>
        <p:spPr/>
        <p:txBody>
          <a:bodyPr/>
          <a:lstStyle/>
          <a:p>
            <a:r>
              <a:rPr lang="en-US"/>
              <a:t>May  2015</a:t>
            </a:r>
          </a:p>
        </p:txBody>
      </p:sp>
    </p:spTree>
    <p:extLst>
      <p:ext uri="{BB962C8B-B14F-4D97-AF65-F5344CB8AC3E}">
        <p14:creationId xmlns:p14="http://schemas.microsoft.com/office/powerpoint/2010/main" val="545526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endParaRPr lang="en-US" dirty="0">
              <a:latin typeface="Arial" charset="0"/>
            </a:endParaRPr>
          </a:p>
        </p:txBody>
      </p:sp>
      <p:sp>
        <p:nvSpPr>
          <p:cNvPr id="4" name="Slide Number Placeholder 3"/>
          <p:cNvSpPr>
            <a:spLocks noGrp="1"/>
          </p:cNvSpPr>
          <p:nvPr>
            <p:ph type="sldNum" sz="quarter" idx="5"/>
          </p:nvPr>
        </p:nvSpPr>
        <p:spPr/>
        <p:txBody>
          <a:bodyPr/>
          <a:lstStyle/>
          <a:p>
            <a:pPr>
              <a:defRPr/>
            </a:pPr>
            <a:fld id="{ABD8E654-DD77-45B1-96AA-CA3C73C325A0}" type="slidenum">
              <a:rPr lang="en-US" smtClean="0"/>
              <a:pPr>
                <a:defRPr/>
              </a:pPr>
              <a:t>30</a:t>
            </a:fld>
            <a:endParaRPr lang="en-US"/>
          </a:p>
        </p:txBody>
      </p:sp>
      <p:sp>
        <p:nvSpPr>
          <p:cNvPr id="3" name="Date Placeholder 2"/>
          <p:cNvSpPr>
            <a:spLocks noGrp="1"/>
          </p:cNvSpPr>
          <p:nvPr>
            <p:ph type="dt" idx="10"/>
          </p:nvPr>
        </p:nvSpPr>
        <p:spPr/>
        <p:txBody>
          <a:bodyPr/>
          <a:lstStyle/>
          <a:p>
            <a:r>
              <a:rPr lang="en-US"/>
              <a:t>May  2015</a:t>
            </a:r>
          </a:p>
        </p:txBody>
      </p:sp>
    </p:spTree>
    <p:extLst>
      <p:ext uri="{BB962C8B-B14F-4D97-AF65-F5344CB8AC3E}">
        <p14:creationId xmlns:p14="http://schemas.microsoft.com/office/powerpoint/2010/main" val="2725214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39BB4B3-9CA3-42DD-8584-D12F14A4560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D33D131-DC86-4023-B44C-772BDBB952A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8B75C4-C458-4777-9585-8CBE378196B6}"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533CFC7B-386B-4F11-80CF-667B92D81916}"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B8471A2-42EB-4887-B00C-F87F79E4C169}"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43EFFAE-6389-43E2-A359-3445C10623F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A025989-7A9E-467D-9C50-AC35956319B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95C101C1-7E81-498A-BC1C-FC4304F1CF50}"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49B7AD6-030F-402E-9A46-C1218533B903}"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074887A-4762-4810-8C55-0FF446CA4BAB}"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9C7BCBE2-63F0-4FA5-95C0-99E7D40E029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E5F81F0-EA01-437F-B6BE-E0F7829543C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6C470D7-27D5-428B-833C-19B1B02DD70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8970DA4-BE35-4DE3-9E0C-7506022D617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4EDFFC0-1F42-4589-A0E3-1FCD298ACDE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803AA22-82C5-47D3-9F83-09789217ECF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139D31B-3EA5-4100-87E6-3A91C23C9F4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4599003-A5E1-4607-AC6E-0155D68CE0D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5402D15-FE34-43A1-B23A-BDCD25EF80C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49DFCEE-401C-433D-B06B-FE8D03D408B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6.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6.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6.pn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microsoft.com/office/2007/relationships/media" Target="../media/media6.wmv"/><Relationship Id="rId7" Type="http://schemas.openxmlformats.org/officeDocument/2006/relationships/image" Target="../media/image56.png"/><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55.png"/><Relationship Id="rId5" Type="http://schemas.openxmlformats.org/officeDocument/2006/relationships/slideLayout" Target="../slideLayouts/slideLayout2.xml"/><Relationship Id="rId4" Type="http://schemas.openxmlformats.org/officeDocument/2006/relationships/video" Target="../media/media6.wm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57.png"/><Relationship Id="rId4"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3.xml"/><Relationship Id="rId5" Type="http://schemas.openxmlformats.org/officeDocument/2006/relationships/image" Target="../media/image77.jpeg"/><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6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88.png"/></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3.xml"/><Relationship Id="rId4" Type="http://schemas.openxmlformats.org/officeDocument/2006/relationships/image" Target="../media/image91.jpeg"/></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www.wakeworld.com/forum/showthread.php?t=783611" TargetMode="External"/><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8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97.png"/><Relationship Id="rId4" Type="http://schemas.openxmlformats.org/officeDocument/2006/relationships/notesSlide" Target="../notesSlides/notesSlide26.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98.png"/><Relationship Id="rId4" Type="http://schemas.openxmlformats.org/officeDocument/2006/relationships/notesSlide" Target="../notesSlides/notesSlide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102.jpeg"/></Relationships>
</file>

<file path=ppt/slides/_rels/slide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105.jpeg"/><Relationship Id="rId4" Type="http://schemas.openxmlformats.org/officeDocument/2006/relationships/image" Target="../media/image104.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6.xml"/><Relationship Id="rId4" Type="http://schemas.openxmlformats.org/officeDocument/2006/relationships/image" Target="../media/image108.jpeg"/></Relationships>
</file>

<file path=ppt/slides/_rels/slide9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3.xml"/><Relationship Id="rId5" Type="http://schemas.openxmlformats.org/officeDocument/2006/relationships/image" Target="../media/image112.jpeg"/><Relationship Id="rId4" Type="http://schemas.openxmlformats.org/officeDocument/2006/relationships/image" Target="../media/image111.jpeg"/></Relationships>
</file>

<file path=ppt/slides/_rels/slide9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9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3.xml"/><Relationship Id="rId5" Type="http://schemas.openxmlformats.org/officeDocument/2006/relationships/image" Target="../media/image122.jpeg"/><Relationship Id="rId4" Type="http://schemas.openxmlformats.org/officeDocument/2006/relationships/image" Target="../media/image121.jpeg"/></Relationships>
</file>

<file path=ppt/slides/_rels/slide9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6.xml"/><Relationship Id="rId4" Type="http://schemas.openxmlformats.org/officeDocument/2006/relationships/image" Target="../media/image125.jpeg"/></Relationships>
</file>

<file path=ppt/slides/_rels/slide9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685800" y="609600"/>
            <a:ext cx="7772400" cy="1470025"/>
          </a:xfrm>
        </p:spPr>
        <p:txBody>
          <a:bodyPr/>
          <a:lstStyle/>
          <a:p>
            <a:pPr eaLnBrk="1" hangingPunct="1">
              <a:defRPr/>
            </a:pPr>
            <a:r>
              <a:rPr lang="en-US" b="1" u="sng"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Guide Rail Presentation</a:t>
            </a:r>
          </a:p>
        </p:txBody>
      </p:sp>
      <p:sp>
        <p:nvSpPr>
          <p:cNvPr id="2051" name="Rectangle 3"/>
          <p:cNvSpPr>
            <a:spLocks noGrp="1" noChangeArrowheads="1"/>
          </p:cNvSpPr>
          <p:nvPr>
            <p:ph type="subTitle" idx="1"/>
          </p:nvPr>
        </p:nvSpPr>
        <p:spPr>
          <a:xfrm>
            <a:off x="1295400" y="2203882"/>
            <a:ext cx="6477000" cy="3889375"/>
          </a:xfrm>
        </p:spPr>
        <p:txBody>
          <a:bodyPr/>
          <a:lstStyle/>
          <a:p>
            <a:pPr eaLnBrk="1" hangingPunct="1">
              <a:lnSpc>
                <a:spcPct val="90000"/>
              </a:lnSpc>
              <a:defRPr/>
            </a:pPr>
            <a:r>
              <a:rPr lang="en-US" b="1" dirty="0">
                <a:solidFill>
                  <a:srgbClr val="C00000"/>
                </a:solidFill>
                <a:effectLst>
                  <a:outerShdw blurRad="38100" dist="38100" dir="2700000" algn="tl">
                    <a:srgbClr val="C0C0C0"/>
                  </a:outerShdw>
                </a:effectLst>
              </a:rPr>
              <a:t>Presented by:</a:t>
            </a:r>
          </a:p>
          <a:p>
            <a:pPr eaLnBrk="1" hangingPunct="1">
              <a:lnSpc>
                <a:spcPct val="90000"/>
              </a:lnSpc>
              <a:defRPr/>
            </a:pPr>
            <a:r>
              <a:rPr lang="en-US" b="1" dirty="0" smtClean="0">
                <a:solidFill>
                  <a:srgbClr val="C00000"/>
                </a:solidFill>
                <a:effectLst>
                  <a:outerShdw blurRad="38100" dist="38100" dir="2700000" algn="tl">
                    <a:srgbClr val="C0C0C0"/>
                  </a:outerShdw>
                </a:effectLst>
              </a:rPr>
              <a:t>Hung Tang</a:t>
            </a:r>
          </a:p>
          <a:p>
            <a:pPr eaLnBrk="1" hangingPunct="1">
              <a:lnSpc>
                <a:spcPct val="90000"/>
              </a:lnSpc>
              <a:defRPr/>
            </a:pPr>
            <a:r>
              <a:rPr lang="en-US" b="1" dirty="0" smtClean="0">
                <a:solidFill>
                  <a:srgbClr val="C00000"/>
                </a:solidFill>
                <a:effectLst>
                  <a:outerShdw blurRad="38100" dist="38100" dir="2700000" algn="tl">
                    <a:srgbClr val="C0C0C0"/>
                  </a:outerShdw>
                </a:effectLst>
              </a:rPr>
              <a:t>Roadway Standards Unit</a:t>
            </a:r>
            <a:endParaRPr lang="en-US" b="1" dirty="0">
              <a:solidFill>
                <a:srgbClr val="C00000"/>
              </a:solidFill>
              <a:effectLst>
                <a:outerShdw blurRad="38100" dist="38100" dir="2700000" algn="tl">
                  <a:srgbClr val="C0C0C0"/>
                </a:outerShdw>
              </a:effectLst>
            </a:endParaRPr>
          </a:p>
          <a:p>
            <a:pPr eaLnBrk="1" hangingPunct="1">
              <a:lnSpc>
                <a:spcPct val="90000"/>
              </a:lnSpc>
              <a:defRPr/>
            </a:pPr>
            <a:r>
              <a:rPr lang="en-US" b="1" dirty="0">
                <a:solidFill>
                  <a:srgbClr val="C00000"/>
                </a:solidFill>
                <a:effectLst>
                  <a:outerShdw blurRad="38100" dist="38100" dir="2700000" algn="tl">
                    <a:srgbClr val="C0C0C0"/>
                  </a:outerShdw>
                </a:effectLst>
              </a:rPr>
              <a:t>NJDOT</a:t>
            </a:r>
          </a:p>
          <a:p>
            <a:pPr eaLnBrk="1" hangingPunct="1">
              <a:lnSpc>
                <a:spcPct val="90000"/>
              </a:lnSpc>
              <a:defRPr/>
            </a:pPr>
            <a:r>
              <a:rPr lang="en-US" b="1" dirty="0" smtClean="0">
                <a:solidFill>
                  <a:srgbClr val="C00000"/>
                </a:solidFill>
                <a:effectLst>
                  <a:outerShdw blurRad="38100" dist="38100" dir="2700000" algn="tl">
                    <a:srgbClr val="C0C0C0"/>
                  </a:outerShdw>
                </a:effectLst>
              </a:rPr>
              <a:t>March 2019</a:t>
            </a:r>
            <a:endParaRPr lang="en-US" b="1" dirty="0">
              <a:solidFill>
                <a:srgbClr val="C00000"/>
              </a:solidFill>
              <a:effectLst>
                <a:outerShdw blurRad="38100" dist="38100" dir="2700000" algn="tl">
                  <a:srgbClr val="C0C0C0"/>
                </a:outerShdw>
              </a:effectLst>
            </a:endParaRPr>
          </a:p>
        </p:txBody>
      </p:sp>
      <p:sp>
        <p:nvSpPr>
          <p:cNvPr id="4" name="Slide Number Placeholder 3"/>
          <p:cNvSpPr>
            <a:spLocks noGrp="1"/>
          </p:cNvSpPr>
          <p:nvPr>
            <p:ph type="sldNum" sz="quarter" idx="12"/>
          </p:nvPr>
        </p:nvSpPr>
        <p:spPr/>
        <p:txBody>
          <a:bodyPr/>
          <a:lstStyle/>
          <a:p>
            <a:fld id="{A39BB4B3-9CA3-42DD-8584-D12F14A45603}"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sz="quarter"/>
          </p:nvPr>
        </p:nvSpPr>
        <p:spPr>
          <a:xfrm>
            <a:off x="457200" y="274638"/>
            <a:ext cx="8229600" cy="944562"/>
          </a:xfrm>
        </p:spPr>
        <p:txBody>
          <a:bodyPr/>
          <a:lstStyle/>
          <a:p>
            <a:pPr eaLnBrk="1" hangingPunct="1"/>
            <a:r>
              <a:rPr lang="en-US" sz="3200" b="1" dirty="0">
                <a:solidFill>
                  <a:srgbClr val="000099"/>
                </a:solidFill>
                <a:latin typeface="Arial" panose="020B0604020202020204" pitchFamily="34" charset="0"/>
                <a:cs typeface="Arial" panose="020B0604020202020204" pitchFamily="34" charset="0"/>
              </a:rPr>
              <a:t>High Angle Hits Can Cause Failure</a:t>
            </a:r>
          </a:p>
        </p:txBody>
      </p:sp>
      <p:pic>
        <p:nvPicPr>
          <p:cNvPr id="9219" name="Picture 8" descr="P1010010"/>
          <p:cNvPicPr>
            <a:picLocks noGrp="1" noChangeAspect="1" noChangeArrowheads="1"/>
          </p:cNvPicPr>
          <p:nvPr>
            <p:ph sz="quarter" idx="1"/>
          </p:nvPr>
        </p:nvPicPr>
        <p:blipFill>
          <a:blip r:embed="rId2"/>
          <a:srcRect/>
          <a:stretch>
            <a:fillRect/>
          </a:stretch>
        </p:blipFill>
        <p:spPr>
          <a:xfrm>
            <a:off x="1020763" y="1235075"/>
            <a:ext cx="3398837" cy="2551113"/>
          </a:xfrm>
        </p:spPr>
      </p:pic>
      <p:pic>
        <p:nvPicPr>
          <p:cNvPr id="9220" name="Picture 9" descr="P1010011"/>
          <p:cNvPicPr>
            <a:picLocks noGrp="1" noChangeAspect="1" noChangeArrowheads="1"/>
          </p:cNvPicPr>
          <p:nvPr>
            <p:ph sz="quarter" idx="2"/>
          </p:nvPr>
        </p:nvPicPr>
        <p:blipFill>
          <a:blip r:embed="rId3"/>
          <a:srcRect/>
          <a:stretch>
            <a:fillRect/>
          </a:stretch>
        </p:blipFill>
        <p:spPr>
          <a:xfrm>
            <a:off x="5029200" y="1235075"/>
            <a:ext cx="3398837" cy="2551113"/>
          </a:xfrm>
        </p:spPr>
      </p:pic>
      <p:pic>
        <p:nvPicPr>
          <p:cNvPr id="9221" name="Picture 10" descr="P1010002"/>
          <p:cNvPicPr>
            <a:picLocks noGrp="1" noChangeAspect="1" noChangeArrowheads="1"/>
          </p:cNvPicPr>
          <p:nvPr>
            <p:ph sz="quarter" idx="3"/>
          </p:nvPr>
        </p:nvPicPr>
        <p:blipFill>
          <a:blip r:embed="rId4"/>
          <a:srcRect/>
          <a:stretch>
            <a:fillRect/>
          </a:stretch>
        </p:blipFill>
        <p:spPr>
          <a:xfrm>
            <a:off x="1017588" y="3938588"/>
            <a:ext cx="3402012" cy="2552700"/>
          </a:xfrm>
        </p:spPr>
      </p:pic>
      <p:pic>
        <p:nvPicPr>
          <p:cNvPr id="9222" name="Picture 11" descr="P1010005"/>
          <p:cNvPicPr>
            <a:picLocks noGrp="1" noChangeAspect="1" noChangeArrowheads="1"/>
          </p:cNvPicPr>
          <p:nvPr>
            <p:ph sz="quarter" idx="4"/>
          </p:nvPr>
        </p:nvPicPr>
        <p:blipFill>
          <a:blip r:embed="rId5"/>
          <a:srcRect/>
          <a:stretch>
            <a:fillRect/>
          </a:stretch>
        </p:blipFill>
        <p:spPr>
          <a:xfrm>
            <a:off x="5027612" y="3942901"/>
            <a:ext cx="3402012" cy="2552700"/>
          </a:xfrm>
        </p:spPr>
      </p:pic>
      <p:sp>
        <p:nvSpPr>
          <p:cNvPr id="2" name="Slide Number Placeholder 1"/>
          <p:cNvSpPr>
            <a:spLocks noGrp="1"/>
          </p:cNvSpPr>
          <p:nvPr>
            <p:ph type="sldNum" sz="quarter" idx="12"/>
          </p:nvPr>
        </p:nvSpPr>
        <p:spPr/>
        <p:txBody>
          <a:bodyPr/>
          <a:lstStyle/>
          <a:p>
            <a:fld id="{BB8471A2-42EB-4887-B00C-F87F79E4C169}" type="slidenum">
              <a:rPr lang="en-US" smtClean="0"/>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9BB4B3-9CA3-42DD-8584-D12F14A45603}" type="slidenum">
              <a:rPr lang="en-US" smtClean="0"/>
              <a:pPr/>
              <a:t>100</a:t>
            </a:fld>
            <a:endParaRPr lang="en-US"/>
          </a:p>
        </p:txBody>
      </p:sp>
      <p:sp>
        <p:nvSpPr>
          <p:cNvPr id="5" name="Rectangle 4">
            <a:extLst>
              <a:ext uri="{FF2B5EF4-FFF2-40B4-BE49-F238E27FC236}">
                <a16:creationId xmlns:a16="http://schemas.microsoft.com/office/drawing/2014/main" id="{C66E8814-CA17-48CD-A614-3AC693835A3A}"/>
              </a:ext>
            </a:extLst>
          </p:cNvPr>
          <p:cNvSpPr txBox="1">
            <a:spLocks noChangeArrowheads="1"/>
          </p:cNvSpPr>
          <p:nvPr/>
        </p:nvSpPr>
        <p:spPr bwMode="auto">
          <a:xfrm>
            <a:off x="457200" y="381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400" b="1" dirty="0">
                <a:solidFill>
                  <a:srgbClr val="C00000"/>
                </a:solidFill>
                <a:latin typeface="Arial" panose="020B0604020202020204" pitchFamily="34" charset="0"/>
                <a:cs typeface="Arial" panose="020B0604020202020204" pitchFamily="34" charset="0"/>
              </a:rPr>
              <a:t>MASH TL-3 AGT to Four Bar Parapet</a:t>
            </a:r>
          </a:p>
        </p:txBody>
      </p:sp>
      <p:pic>
        <p:nvPicPr>
          <p:cNvPr id="4" name="Picture 3" descr="A close up of a piece of paper&#10;&#10;Description generated with high confidence">
            <a:extLst>
              <a:ext uri="{FF2B5EF4-FFF2-40B4-BE49-F238E27FC236}">
                <a16:creationId xmlns:a16="http://schemas.microsoft.com/office/drawing/2014/main" id="{6ADF541C-252E-4BC2-BE3D-DE199F7A47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890" y="1035235"/>
            <a:ext cx="7946220" cy="5070682"/>
          </a:xfrm>
          <a:prstGeom prst="rect">
            <a:avLst/>
          </a:prstGeom>
        </p:spPr>
      </p:pic>
      <p:sp>
        <p:nvSpPr>
          <p:cNvPr id="6" name="Rectangle 5">
            <a:extLst>
              <a:ext uri="{FF2B5EF4-FFF2-40B4-BE49-F238E27FC236}">
                <a16:creationId xmlns:a16="http://schemas.microsoft.com/office/drawing/2014/main" id="{0D31DD80-6D5C-4A83-AA2D-F72D06BE9A97}"/>
              </a:ext>
            </a:extLst>
          </p:cNvPr>
          <p:cNvSpPr/>
          <p:nvPr/>
        </p:nvSpPr>
        <p:spPr>
          <a:xfrm>
            <a:off x="3883350" y="6082412"/>
            <a:ext cx="1377300" cy="369332"/>
          </a:xfrm>
          <a:prstGeom prst="rect">
            <a:avLst/>
          </a:prstGeom>
        </p:spPr>
        <p:txBody>
          <a:bodyPr wrap="none">
            <a:spAutoFit/>
          </a:bodyPr>
          <a:lstStyle/>
          <a:p>
            <a:r>
              <a:rPr lang="en-US" b="1" kern="0" dirty="0"/>
              <a:t>CD-609-17 </a:t>
            </a:r>
            <a:endParaRPr lang="en-US" dirty="0"/>
          </a:p>
        </p:txBody>
      </p:sp>
    </p:spTree>
    <p:extLst>
      <p:ext uri="{BB962C8B-B14F-4D97-AF65-F5344CB8AC3E}">
        <p14:creationId xmlns:p14="http://schemas.microsoft.com/office/powerpoint/2010/main" val="112545677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9BB4B3-9CA3-42DD-8584-D12F14A45603}" type="slidenum">
              <a:rPr lang="en-US" smtClean="0"/>
              <a:pPr/>
              <a:t>101</a:t>
            </a:fld>
            <a:endParaRPr lang="en-US"/>
          </a:p>
        </p:txBody>
      </p:sp>
      <p:sp>
        <p:nvSpPr>
          <p:cNvPr id="6" name="Rectangle 4">
            <a:extLst>
              <a:ext uri="{FF2B5EF4-FFF2-40B4-BE49-F238E27FC236}">
                <a16:creationId xmlns:a16="http://schemas.microsoft.com/office/drawing/2014/main" id="{60090A85-2121-4CE0-9078-7CC7A5D28F00}"/>
              </a:ext>
            </a:extLst>
          </p:cNvPr>
          <p:cNvSpPr txBox="1">
            <a:spLocks noChangeArrowheads="1"/>
          </p:cNvSpPr>
          <p:nvPr/>
        </p:nvSpPr>
        <p:spPr bwMode="auto">
          <a:xfrm>
            <a:off x="457200" y="381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400" b="1" dirty="0">
                <a:solidFill>
                  <a:srgbClr val="C00000"/>
                </a:solidFill>
                <a:latin typeface="Arial" panose="020B0604020202020204" pitchFamily="34" charset="0"/>
                <a:cs typeface="Arial" panose="020B0604020202020204" pitchFamily="34" charset="0"/>
              </a:rPr>
              <a:t>MASH TL-2 AGT to Four Bar Parapet</a:t>
            </a:r>
          </a:p>
        </p:txBody>
      </p:sp>
      <p:pic>
        <p:nvPicPr>
          <p:cNvPr id="4" name="Picture 3" descr="A close up of text on a white background&#10;&#10;Description generated with high confidence">
            <a:extLst>
              <a:ext uri="{FF2B5EF4-FFF2-40B4-BE49-F238E27FC236}">
                <a16:creationId xmlns:a16="http://schemas.microsoft.com/office/drawing/2014/main" id="{D338AB90-9E3C-45C6-B77A-21C2A5C71A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564" y="990600"/>
            <a:ext cx="7906871" cy="5040630"/>
          </a:xfrm>
          <a:prstGeom prst="rect">
            <a:avLst/>
          </a:prstGeom>
        </p:spPr>
      </p:pic>
      <p:sp>
        <p:nvSpPr>
          <p:cNvPr id="7" name="Rectangle 6">
            <a:extLst>
              <a:ext uri="{FF2B5EF4-FFF2-40B4-BE49-F238E27FC236}">
                <a16:creationId xmlns:a16="http://schemas.microsoft.com/office/drawing/2014/main" id="{8C3F5D2D-85EA-4E79-AFF3-B80D9FBF4943}"/>
              </a:ext>
            </a:extLst>
          </p:cNvPr>
          <p:cNvSpPr/>
          <p:nvPr/>
        </p:nvSpPr>
        <p:spPr>
          <a:xfrm>
            <a:off x="3799993" y="6060559"/>
            <a:ext cx="1544012" cy="369332"/>
          </a:xfrm>
          <a:prstGeom prst="rect">
            <a:avLst/>
          </a:prstGeom>
        </p:spPr>
        <p:txBody>
          <a:bodyPr wrap="none">
            <a:spAutoFit/>
          </a:bodyPr>
          <a:lstStyle/>
          <a:p>
            <a:r>
              <a:rPr lang="en-US" b="1" kern="0" dirty="0"/>
              <a:t>CD-609-17A </a:t>
            </a:r>
            <a:endParaRPr lang="en-US" dirty="0"/>
          </a:p>
        </p:txBody>
      </p:sp>
    </p:spTree>
    <p:extLst>
      <p:ext uri="{BB962C8B-B14F-4D97-AF65-F5344CB8AC3E}">
        <p14:creationId xmlns:p14="http://schemas.microsoft.com/office/powerpoint/2010/main" val="49684356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9BB4B3-9CA3-42DD-8584-D12F14A45603}" type="slidenum">
              <a:rPr lang="en-US" smtClean="0"/>
              <a:pPr/>
              <a:t>102</a:t>
            </a:fld>
            <a:endParaRPr lang="en-US"/>
          </a:p>
        </p:txBody>
      </p:sp>
      <p:sp>
        <p:nvSpPr>
          <p:cNvPr id="6" name="Rectangle 4">
            <a:extLst>
              <a:ext uri="{FF2B5EF4-FFF2-40B4-BE49-F238E27FC236}">
                <a16:creationId xmlns:a16="http://schemas.microsoft.com/office/drawing/2014/main" id="{10680BE3-99E7-40C2-B8DC-07015E7A0482}"/>
              </a:ext>
            </a:extLst>
          </p:cNvPr>
          <p:cNvSpPr txBox="1">
            <a:spLocks noChangeArrowheads="1"/>
          </p:cNvSpPr>
          <p:nvPr/>
        </p:nvSpPr>
        <p:spPr bwMode="auto">
          <a:xfrm>
            <a:off x="457200" y="30480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000" b="1" dirty="0">
                <a:solidFill>
                  <a:srgbClr val="C00000"/>
                </a:solidFill>
                <a:latin typeface="Arial" panose="020B0604020202020204" pitchFamily="34" charset="0"/>
                <a:cs typeface="Arial" panose="020B0604020202020204" pitchFamily="34" charset="0"/>
              </a:rPr>
              <a:t>MASH TL-3 AGT to Existing NJ Barrier Parapet No Curbing</a:t>
            </a:r>
          </a:p>
        </p:txBody>
      </p:sp>
      <p:pic>
        <p:nvPicPr>
          <p:cNvPr id="4" name="Picture 3" descr="A close up of text on a white background&#10;&#10;Description generated with high confidence">
            <a:extLst>
              <a:ext uri="{FF2B5EF4-FFF2-40B4-BE49-F238E27FC236}">
                <a16:creationId xmlns:a16="http://schemas.microsoft.com/office/drawing/2014/main" id="{AE77911A-457F-4F88-945D-20ABAA87B6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539" y="1043709"/>
            <a:ext cx="8026919" cy="5123850"/>
          </a:xfrm>
          <a:prstGeom prst="rect">
            <a:avLst/>
          </a:prstGeom>
        </p:spPr>
      </p:pic>
      <p:sp>
        <p:nvSpPr>
          <p:cNvPr id="7" name="Rectangle 6">
            <a:extLst>
              <a:ext uri="{FF2B5EF4-FFF2-40B4-BE49-F238E27FC236}">
                <a16:creationId xmlns:a16="http://schemas.microsoft.com/office/drawing/2014/main" id="{F7D4B0B0-91F4-4122-A2F6-750E809C3093}"/>
              </a:ext>
            </a:extLst>
          </p:cNvPr>
          <p:cNvSpPr/>
          <p:nvPr/>
        </p:nvSpPr>
        <p:spPr>
          <a:xfrm>
            <a:off x="3799993" y="6190650"/>
            <a:ext cx="1544012" cy="369332"/>
          </a:xfrm>
          <a:prstGeom prst="rect">
            <a:avLst/>
          </a:prstGeom>
        </p:spPr>
        <p:txBody>
          <a:bodyPr wrap="none">
            <a:spAutoFit/>
          </a:bodyPr>
          <a:lstStyle/>
          <a:p>
            <a:r>
              <a:rPr lang="en-US" b="1" kern="0" dirty="0"/>
              <a:t>CD-609-17B </a:t>
            </a:r>
            <a:endParaRPr lang="en-US" dirty="0"/>
          </a:p>
        </p:txBody>
      </p:sp>
    </p:spTree>
    <p:extLst>
      <p:ext uri="{BB962C8B-B14F-4D97-AF65-F5344CB8AC3E}">
        <p14:creationId xmlns:p14="http://schemas.microsoft.com/office/powerpoint/2010/main" val="6091135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9BB4B3-9CA3-42DD-8584-D12F14A45603}" type="slidenum">
              <a:rPr lang="en-US" smtClean="0"/>
              <a:pPr/>
              <a:t>103</a:t>
            </a:fld>
            <a:endParaRPr lang="en-US"/>
          </a:p>
        </p:txBody>
      </p:sp>
      <p:sp>
        <p:nvSpPr>
          <p:cNvPr id="6" name="Rectangle 4">
            <a:extLst>
              <a:ext uri="{FF2B5EF4-FFF2-40B4-BE49-F238E27FC236}">
                <a16:creationId xmlns:a16="http://schemas.microsoft.com/office/drawing/2014/main" id="{C8097465-33F9-475C-B50D-81C073B215D6}"/>
              </a:ext>
            </a:extLst>
          </p:cNvPr>
          <p:cNvSpPr txBox="1">
            <a:spLocks noChangeArrowheads="1"/>
          </p:cNvSpPr>
          <p:nvPr/>
        </p:nvSpPr>
        <p:spPr bwMode="auto">
          <a:xfrm>
            <a:off x="457200" y="30480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000" b="1" dirty="0">
                <a:solidFill>
                  <a:srgbClr val="C00000"/>
                </a:solidFill>
                <a:latin typeface="Arial" panose="020B0604020202020204" pitchFamily="34" charset="0"/>
                <a:cs typeface="Arial" panose="020B0604020202020204" pitchFamily="34" charset="0"/>
              </a:rPr>
              <a:t>MASH TL-3 AGT to Existing NJ Barrier Parapet with Curbing</a:t>
            </a:r>
          </a:p>
        </p:txBody>
      </p:sp>
      <p:pic>
        <p:nvPicPr>
          <p:cNvPr id="4" name="Picture 3" descr="A close up of text on a white background&#10;&#10;Description generated with high confidence">
            <a:extLst>
              <a:ext uri="{FF2B5EF4-FFF2-40B4-BE49-F238E27FC236}">
                <a16:creationId xmlns:a16="http://schemas.microsoft.com/office/drawing/2014/main" id="{D95E9F68-6020-4B60-8F5E-03567469BD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066800"/>
            <a:ext cx="7924800" cy="5055363"/>
          </a:xfrm>
          <a:prstGeom prst="rect">
            <a:avLst/>
          </a:prstGeom>
        </p:spPr>
      </p:pic>
      <p:sp>
        <p:nvSpPr>
          <p:cNvPr id="7" name="Rectangle 6">
            <a:extLst>
              <a:ext uri="{FF2B5EF4-FFF2-40B4-BE49-F238E27FC236}">
                <a16:creationId xmlns:a16="http://schemas.microsoft.com/office/drawing/2014/main" id="{BEF36B84-FF33-47EC-89FA-CA3CB557D896}"/>
              </a:ext>
            </a:extLst>
          </p:cNvPr>
          <p:cNvSpPr/>
          <p:nvPr/>
        </p:nvSpPr>
        <p:spPr>
          <a:xfrm>
            <a:off x="3799994" y="6172323"/>
            <a:ext cx="1544012" cy="369332"/>
          </a:xfrm>
          <a:prstGeom prst="rect">
            <a:avLst/>
          </a:prstGeom>
        </p:spPr>
        <p:txBody>
          <a:bodyPr wrap="none">
            <a:spAutoFit/>
          </a:bodyPr>
          <a:lstStyle/>
          <a:p>
            <a:r>
              <a:rPr lang="en-US" b="1" kern="0" dirty="0"/>
              <a:t>CD-609-17C </a:t>
            </a:r>
            <a:endParaRPr lang="en-US" dirty="0"/>
          </a:p>
        </p:txBody>
      </p:sp>
    </p:spTree>
    <p:extLst>
      <p:ext uri="{BB962C8B-B14F-4D97-AF65-F5344CB8AC3E}">
        <p14:creationId xmlns:p14="http://schemas.microsoft.com/office/powerpoint/2010/main" val="420216260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9BB4B3-9CA3-42DD-8584-D12F14A45603}" type="slidenum">
              <a:rPr lang="en-US" smtClean="0"/>
              <a:pPr/>
              <a:t>104</a:t>
            </a:fld>
            <a:endParaRPr lang="en-US"/>
          </a:p>
        </p:txBody>
      </p:sp>
      <p:sp>
        <p:nvSpPr>
          <p:cNvPr id="7" name="Rectangle 4">
            <a:extLst>
              <a:ext uri="{FF2B5EF4-FFF2-40B4-BE49-F238E27FC236}">
                <a16:creationId xmlns:a16="http://schemas.microsoft.com/office/drawing/2014/main" id="{CA006E29-66FD-4CF6-8FD5-8DC579EC3CF5}"/>
              </a:ext>
            </a:extLst>
          </p:cNvPr>
          <p:cNvSpPr txBox="1">
            <a:spLocks noChangeArrowheads="1"/>
          </p:cNvSpPr>
          <p:nvPr/>
        </p:nvSpPr>
        <p:spPr bwMode="auto">
          <a:xfrm>
            <a:off x="457200" y="4572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1" hangingPunct="1">
              <a:defRPr sz="2400" b="1">
                <a:solidFill>
                  <a:srgbClr val="000099"/>
                </a:solidFill>
                <a:latin typeface="Arial" panose="020B0604020202020204" pitchFamily="34" charset="0"/>
                <a:ea typeface="+mj-ea"/>
                <a:cs typeface="Arial" panose="020B0604020202020204" pitchFamily="34" charset="0"/>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US" sz="2800" dirty="0"/>
              <a:t>Figure 8-O2 </a:t>
            </a:r>
          </a:p>
          <a:p>
            <a:r>
              <a:rPr lang="en-US" sz="2200" dirty="0">
                <a:solidFill>
                  <a:srgbClr val="C00000"/>
                </a:solidFill>
              </a:rPr>
              <a:t>TL-3 AGT Minimum Length of Guide Rail</a:t>
            </a:r>
          </a:p>
          <a:p>
            <a:r>
              <a:rPr lang="en-US" sz="2200" dirty="0">
                <a:solidFill>
                  <a:srgbClr val="C00000"/>
                </a:solidFill>
              </a:rPr>
              <a:t>at </a:t>
            </a:r>
            <a:r>
              <a:rPr lang="en-US" sz="2200" dirty="0" smtClean="0">
                <a:solidFill>
                  <a:srgbClr val="C00000"/>
                </a:solidFill>
              </a:rPr>
              <a:t>Tangent Terminals </a:t>
            </a:r>
            <a:r>
              <a:rPr lang="en-US" sz="2200" dirty="0" smtClean="0">
                <a:solidFill>
                  <a:srgbClr val="0070C0"/>
                </a:solidFill>
              </a:rPr>
              <a:t>(BDC18D-07)</a:t>
            </a:r>
            <a:endParaRPr lang="en-US" sz="2200" dirty="0">
              <a:solidFill>
                <a:srgbClr val="0070C0"/>
              </a:solidFill>
            </a:endParaRPr>
          </a:p>
        </p:txBody>
      </p:sp>
      <p:sp>
        <p:nvSpPr>
          <p:cNvPr id="9" name="Rectangle 8">
            <a:extLst>
              <a:ext uri="{FF2B5EF4-FFF2-40B4-BE49-F238E27FC236}">
                <a16:creationId xmlns:a16="http://schemas.microsoft.com/office/drawing/2014/main" id="{5BD11134-6AD4-4425-B49A-F6ABB3572614}"/>
              </a:ext>
            </a:extLst>
          </p:cNvPr>
          <p:cNvSpPr/>
          <p:nvPr/>
        </p:nvSpPr>
        <p:spPr>
          <a:xfrm>
            <a:off x="838200" y="4940131"/>
            <a:ext cx="7699139" cy="1184940"/>
          </a:xfrm>
          <a:prstGeom prst="rect">
            <a:avLst/>
          </a:prstGeom>
        </p:spPr>
        <p:txBody>
          <a:bodyPr wrap="square">
            <a:spAutoFit/>
          </a:bodyPr>
          <a:lstStyle/>
          <a:p>
            <a:pPr>
              <a:spcAft>
                <a:spcPts val="600"/>
              </a:spcAft>
            </a:pPr>
            <a:r>
              <a:rPr lang="en-US" sz="1400" b="1" dirty="0"/>
              <a:t>NOTES</a:t>
            </a:r>
          </a:p>
          <a:p>
            <a:pPr>
              <a:spcAft>
                <a:spcPts val="600"/>
              </a:spcAft>
            </a:pPr>
            <a:r>
              <a:rPr lang="en-US" sz="1400" b="1" dirty="0"/>
              <a:t>A.  See Standard Roadway Construction Details.</a:t>
            </a:r>
          </a:p>
          <a:p>
            <a:pPr>
              <a:spcAft>
                <a:spcPts val="600"/>
              </a:spcAft>
            </a:pPr>
            <a:r>
              <a:rPr lang="en-US" sz="1400" b="1" dirty="0"/>
              <a:t>B.  Any multiple of 6'-3" may be added to the minimum length.</a:t>
            </a:r>
          </a:p>
          <a:p>
            <a:pPr>
              <a:spcAft>
                <a:spcPts val="600"/>
              </a:spcAft>
            </a:pPr>
            <a:r>
              <a:rPr lang="en-US" sz="1400" b="1" dirty="0"/>
              <a:t>C.  The designer should indicate the type of attachment on the plans (TL-2 or TL-3).</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708275"/>
            <a:ext cx="7507169" cy="3171779"/>
          </a:xfrm>
          <a:prstGeom prst="rect">
            <a:avLst/>
          </a:prstGeom>
        </p:spPr>
      </p:pic>
    </p:spTree>
    <p:extLst>
      <p:ext uri="{BB962C8B-B14F-4D97-AF65-F5344CB8AC3E}">
        <p14:creationId xmlns:p14="http://schemas.microsoft.com/office/powerpoint/2010/main" val="304482626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9BB4B3-9CA3-42DD-8584-D12F14A45603}" type="slidenum">
              <a:rPr lang="en-US" smtClean="0"/>
              <a:pPr/>
              <a:t>105</a:t>
            </a:fld>
            <a:endParaRPr lang="en-US"/>
          </a:p>
        </p:txBody>
      </p:sp>
      <p:sp>
        <p:nvSpPr>
          <p:cNvPr id="7" name="Rectangle 4">
            <a:extLst>
              <a:ext uri="{FF2B5EF4-FFF2-40B4-BE49-F238E27FC236}">
                <a16:creationId xmlns:a16="http://schemas.microsoft.com/office/drawing/2014/main" id="{CA006E29-66FD-4CF6-8FD5-8DC579EC3CF5}"/>
              </a:ext>
            </a:extLst>
          </p:cNvPr>
          <p:cNvSpPr txBox="1">
            <a:spLocks noChangeArrowheads="1"/>
          </p:cNvSpPr>
          <p:nvPr/>
        </p:nvSpPr>
        <p:spPr bwMode="auto">
          <a:xfrm>
            <a:off x="457200" y="4572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1" hangingPunct="1">
              <a:defRPr sz="2400" b="1">
                <a:solidFill>
                  <a:srgbClr val="000099"/>
                </a:solidFill>
                <a:latin typeface="Arial" panose="020B0604020202020204" pitchFamily="34" charset="0"/>
                <a:ea typeface="+mj-ea"/>
                <a:cs typeface="Arial" panose="020B0604020202020204" pitchFamily="34" charset="0"/>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US" sz="2800" dirty="0"/>
              <a:t>Figure 8-O2 </a:t>
            </a:r>
          </a:p>
          <a:p>
            <a:r>
              <a:rPr lang="en-US" sz="2200" dirty="0">
                <a:solidFill>
                  <a:srgbClr val="C00000"/>
                </a:solidFill>
              </a:rPr>
              <a:t>TL-2 AGT Minimum Length of Guide Rail</a:t>
            </a:r>
          </a:p>
          <a:p>
            <a:r>
              <a:rPr lang="en-US" sz="2200" dirty="0" smtClean="0">
                <a:solidFill>
                  <a:srgbClr val="C00000"/>
                </a:solidFill>
              </a:rPr>
              <a:t>at </a:t>
            </a:r>
            <a:r>
              <a:rPr lang="en-US" sz="2200" dirty="0">
                <a:solidFill>
                  <a:srgbClr val="C00000"/>
                </a:solidFill>
              </a:rPr>
              <a:t>Tangent </a:t>
            </a:r>
            <a:r>
              <a:rPr lang="en-US" sz="2200" dirty="0" smtClean="0">
                <a:solidFill>
                  <a:srgbClr val="C00000"/>
                </a:solidFill>
              </a:rPr>
              <a:t>Terminals </a:t>
            </a:r>
            <a:r>
              <a:rPr lang="en-US" sz="2200" dirty="0" smtClean="0">
                <a:solidFill>
                  <a:srgbClr val="0070C0"/>
                </a:solidFill>
              </a:rPr>
              <a:t>(BDC18D-07)</a:t>
            </a:r>
            <a:endParaRPr lang="en-US" sz="2200" dirty="0">
              <a:solidFill>
                <a:srgbClr val="0070C0"/>
              </a:solidFill>
            </a:endParaRPr>
          </a:p>
        </p:txBody>
      </p:sp>
      <p:sp>
        <p:nvSpPr>
          <p:cNvPr id="4" name="Rectangle 3">
            <a:extLst>
              <a:ext uri="{FF2B5EF4-FFF2-40B4-BE49-F238E27FC236}">
                <a16:creationId xmlns:a16="http://schemas.microsoft.com/office/drawing/2014/main" id="{CBF4FE11-A0B4-4E80-8869-883B93543A4B}"/>
              </a:ext>
            </a:extLst>
          </p:cNvPr>
          <p:cNvSpPr/>
          <p:nvPr/>
        </p:nvSpPr>
        <p:spPr>
          <a:xfrm>
            <a:off x="838200" y="4940131"/>
            <a:ext cx="7699139" cy="1184940"/>
          </a:xfrm>
          <a:prstGeom prst="rect">
            <a:avLst/>
          </a:prstGeom>
        </p:spPr>
        <p:txBody>
          <a:bodyPr wrap="square">
            <a:spAutoFit/>
          </a:bodyPr>
          <a:lstStyle/>
          <a:p>
            <a:pPr>
              <a:spcAft>
                <a:spcPts val="600"/>
              </a:spcAft>
            </a:pPr>
            <a:r>
              <a:rPr lang="en-US" sz="1400" b="1" dirty="0"/>
              <a:t>NOTES</a:t>
            </a:r>
          </a:p>
          <a:p>
            <a:pPr>
              <a:spcAft>
                <a:spcPts val="600"/>
              </a:spcAft>
            </a:pPr>
            <a:r>
              <a:rPr lang="en-US" sz="1400" b="1" dirty="0"/>
              <a:t>A.  See Standard Roadway Construction Details.</a:t>
            </a:r>
          </a:p>
          <a:p>
            <a:pPr>
              <a:spcAft>
                <a:spcPts val="600"/>
              </a:spcAft>
            </a:pPr>
            <a:r>
              <a:rPr lang="en-US" sz="1400" b="1" dirty="0"/>
              <a:t>B.  Any multiple of 6'-3" may be added to the minimum length.</a:t>
            </a:r>
          </a:p>
          <a:p>
            <a:pPr>
              <a:spcAft>
                <a:spcPts val="600"/>
              </a:spcAft>
            </a:pPr>
            <a:r>
              <a:rPr lang="en-US" sz="1400" b="1" dirty="0"/>
              <a:t>C.  The designer should indicate the type of attachment on the plans (TL-2 or TL-3).</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169" y="1644154"/>
            <a:ext cx="7315200" cy="3328416"/>
          </a:xfrm>
          <a:prstGeom prst="rect">
            <a:avLst/>
          </a:prstGeom>
        </p:spPr>
      </p:pic>
    </p:spTree>
    <p:extLst>
      <p:ext uri="{BB962C8B-B14F-4D97-AF65-F5344CB8AC3E}">
        <p14:creationId xmlns:p14="http://schemas.microsoft.com/office/powerpoint/2010/main" val="403632652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9BB4B3-9CA3-42DD-8584-D12F14A45603}" type="slidenum">
              <a:rPr lang="en-US" smtClean="0"/>
              <a:pPr/>
              <a:t>106</a:t>
            </a:fld>
            <a:endParaRPr lang="en-US"/>
          </a:p>
        </p:txBody>
      </p:sp>
      <p:sp>
        <p:nvSpPr>
          <p:cNvPr id="7" name="Rectangle 4">
            <a:extLst>
              <a:ext uri="{FF2B5EF4-FFF2-40B4-BE49-F238E27FC236}">
                <a16:creationId xmlns:a16="http://schemas.microsoft.com/office/drawing/2014/main" id="{CA006E29-66FD-4CF6-8FD5-8DC579EC3CF5}"/>
              </a:ext>
            </a:extLst>
          </p:cNvPr>
          <p:cNvSpPr txBox="1">
            <a:spLocks noChangeArrowheads="1"/>
          </p:cNvSpPr>
          <p:nvPr/>
        </p:nvSpPr>
        <p:spPr bwMode="auto">
          <a:xfrm>
            <a:off x="457200" y="4572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eaLnBrk="1" hangingPunct="1">
              <a:defRPr sz="2400" b="1">
                <a:solidFill>
                  <a:srgbClr val="000099"/>
                </a:solidFill>
                <a:latin typeface="Arial" panose="020B0604020202020204" pitchFamily="34" charset="0"/>
                <a:ea typeface="+mj-ea"/>
                <a:cs typeface="Arial" panose="020B0604020202020204" pitchFamily="34" charset="0"/>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US" sz="2800" dirty="0"/>
              <a:t>Figure 8-P2 </a:t>
            </a:r>
          </a:p>
          <a:p>
            <a:r>
              <a:rPr lang="en-US" dirty="0">
                <a:solidFill>
                  <a:srgbClr val="C00000"/>
                </a:solidFill>
              </a:rPr>
              <a:t>TL-3 AGT Minimum Length of Guide Rail</a:t>
            </a:r>
          </a:p>
          <a:p>
            <a:r>
              <a:rPr lang="en-US" dirty="0">
                <a:solidFill>
                  <a:srgbClr val="C00000"/>
                </a:solidFill>
              </a:rPr>
              <a:t>at a Controlled Release Terminal</a:t>
            </a:r>
          </a:p>
        </p:txBody>
      </p:sp>
      <p:sp>
        <p:nvSpPr>
          <p:cNvPr id="3" name="Rectangle 2">
            <a:extLst>
              <a:ext uri="{FF2B5EF4-FFF2-40B4-BE49-F238E27FC236}">
                <a16:creationId xmlns:a16="http://schemas.microsoft.com/office/drawing/2014/main" id="{E6E0A039-B8E8-41FF-9619-FE464943BDA9}"/>
              </a:ext>
            </a:extLst>
          </p:cNvPr>
          <p:cNvSpPr/>
          <p:nvPr/>
        </p:nvSpPr>
        <p:spPr>
          <a:xfrm>
            <a:off x="685800" y="4727497"/>
            <a:ext cx="7543800" cy="1692771"/>
          </a:xfrm>
          <a:prstGeom prst="rect">
            <a:avLst/>
          </a:prstGeom>
        </p:spPr>
        <p:txBody>
          <a:bodyPr wrap="square">
            <a:spAutoFit/>
          </a:bodyPr>
          <a:lstStyle/>
          <a:p>
            <a:pPr>
              <a:spcAft>
                <a:spcPts val="600"/>
              </a:spcAft>
            </a:pPr>
            <a:r>
              <a:rPr lang="en-US" sz="1400" b="1" dirty="0"/>
              <a:t>NOTES</a:t>
            </a:r>
          </a:p>
          <a:p>
            <a:pPr>
              <a:spcAft>
                <a:spcPts val="600"/>
              </a:spcAft>
            </a:pPr>
            <a:r>
              <a:rPr lang="en-US" sz="1400" b="1" dirty="0"/>
              <a:t>A.  See Standard Roadway Construction Details.</a:t>
            </a:r>
          </a:p>
          <a:p>
            <a:pPr>
              <a:spcAft>
                <a:spcPts val="600"/>
              </a:spcAft>
            </a:pPr>
            <a:r>
              <a:rPr lang="en-US" sz="1400" b="1" dirty="0"/>
              <a:t>B.  The designer should indicate the type of attachment on the plans (TL-2 or TL-3).</a:t>
            </a:r>
          </a:p>
          <a:p>
            <a:pPr marL="342900" indent="-342900">
              <a:spcAft>
                <a:spcPts val="600"/>
              </a:spcAft>
              <a:buAutoNum type="alphaUcPeriod" startAt="3"/>
            </a:pPr>
            <a:r>
              <a:rPr lang="en-US" sz="1400" b="1" dirty="0"/>
              <a:t>A minimum 25' vertical transition is required to transition from  31" MGS rail height to  27.25" CRT rail height.  See CD-609-6.</a:t>
            </a:r>
          </a:p>
          <a:p>
            <a:pPr>
              <a:spcAft>
                <a:spcPts val="600"/>
              </a:spcAft>
            </a:pPr>
            <a:r>
              <a:rPr lang="en-US" sz="1400" b="1" dirty="0"/>
              <a:t>D.  See CD-609-6 for location of CRT line post for various CRT radii.</a:t>
            </a:r>
          </a:p>
        </p:txBody>
      </p:sp>
      <p:pic>
        <p:nvPicPr>
          <p:cNvPr id="5" name="Picture 4" descr="A screenshot of a cell phone&#10;&#10;Description generated with very high confidence">
            <a:extLst>
              <a:ext uri="{FF2B5EF4-FFF2-40B4-BE49-F238E27FC236}">
                <a16:creationId xmlns:a16="http://schemas.microsoft.com/office/drawing/2014/main" id="{7F5585E4-5E84-4F6E-A027-8D3CD26F06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685694"/>
            <a:ext cx="6705600" cy="3066415"/>
          </a:xfrm>
          <a:prstGeom prst="rect">
            <a:avLst/>
          </a:prstGeom>
        </p:spPr>
      </p:pic>
    </p:spTree>
    <p:extLst>
      <p:ext uri="{BB962C8B-B14F-4D97-AF65-F5344CB8AC3E}">
        <p14:creationId xmlns:p14="http://schemas.microsoft.com/office/powerpoint/2010/main" val="105845302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9BB4B3-9CA3-42DD-8584-D12F14A45603}" type="slidenum">
              <a:rPr lang="en-US" smtClean="0"/>
              <a:pPr/>
              <a:t>107</a:t>
            </a:fld>
            <a:endParaRPr lang="en-US"/>
          </a:p>
        </p:txBody>
      </p:sp>
      <p:sp>
        <p:nvSpPr>
          <p:cNvPr id="7" name="Rectangle 4">
            <a:extLst>
              <a:ext uri="{FF2B5EF4-FFF2-40B4-BE49-F238E27FC236}">
                <a16:creationId xmlns:a16="http://schemas.microsoft.com/office/drawing/2014/main" id="{CA006E29-66FD-4CF6-8FD5-8DC579EC3CF5}"/>
              </a:ext>
            </a:extLst>
          </p:cNvPr>
          <p:cNvSpPr txBox="1">
            <a:spLocks noChangeArrowheads="1"/>
          </p:cNvSpPr>
          <p:nvPr/>
        </p:nvSpPr>
        <p:spPr bwMode="auto">
          <a:xfrm>
            <a:off x="457200" y="4572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dirty="0">
                <a:solidFill>
                  <a:srgbClr val="000099"/>
                </a:solidFill>
                <a:latin typeface="Arial" panose="020B0604020202020204" pitchFamily="34" charset="0"/>
                <a:cs typeface="Arial" panose="020B0604020202020204" pitchFamily="34" charset="0"/>
              </a:rPr>
              <a:t>Figure 8-P2 </a:t>
            </a:r>
          </a:p>
          <a:p>
            <a:pPr eaLnBrk="1" hangingPunct="1"/>
            <a:r>
              <a:rPr lang="en-US" sz="2400" b="1" dirty="0">
                <a:solidFill>
                  <a:srgbClr val="C00000"/>
                </a:solidFill>
                <a:latin typeface="Arial" panose="020B0604020202020204" pitchFamily="34" charset="0"/>
                <a:cs typeface="Arial" panose="020B0604020202020204" pitchFamily="34" charset="0"/>
              </a:rPr>
              <a:t>TL-2 AGT Minimum Length of Guide Rail</a:t>
            </a:r>
          </a:p>
          <a:p>
            <a:pPr eaLnBrk="1" hangingPunct="1"/>
            <a:r>
              <a:rPr lang="en-US" sz="2400" b="1" dirty="0">
                <a:solidFill>
                  <a:srgbClr val="C00000"/>
                </a:solidFill>
                <a:latin typeface="Arial" panose="020B0604020202020204" pitchFamily="34" charset="0"/>
                <a:cs typeface="Arial" panose="020B0604020202020204" pitchFamily="34" charset="0"/>
              </a:rPr>
              <a:t>at a Controlled Release Terminal</a:t>
            </a:r>
          </a:p>
        </p:txBody>
      </p:sp>
      <p:sp>
        <p:nvSpPr>
          <p:cNvPr id="4" name="Rectangle 3">
            <a:extLst>
              <a:ext uri="{FF2B5EF4-FFF2-40B4-BE49-F238E27FC236}">
                <a16:creationId xmlns:a16="http://schemas.microsoft.com/office/drawing/2014/main" id="{93708319-02FE-4534-B5FF-EB73AA8CFBD2}"/>
              </a:ext>
            </a:extLst>
          </p:cNvPr>
          <p:cNvSpPr/>
          <p:nvPr/>
        </p:nvSpPr>
        <p:spPr>
          <a:xfrm>
            <a:off x="685800" y="4708029"/>
            <a:ext cx="7543800" cy="1692771"/>
          </a:xfrm>
          <a:prstGeom prst="rect">
            <a:avLst/>
          </a:prstGeom>
        </p:spPr>
        <p:txBody>
          <a:bodyPr wrap="square">
            <a:spAutoFit/>
          </a:bodyPr>
          <a:lstStyle/>
          <a:p>
            <a:pPr>
              <a:spcAft>
                <a:spcPts val="600"/>
              </a:spcAft>
            </a:pPr>
            <a:r>
              <a:rPr lang="en-US" sz="1400" b="1" dirty="0"/>
              <a:t>NOTES</a:t>
            </a:r>
          </a:p>
          <a:p>
            <a:pPr>
              <a:spcAft>
                <a:spcPts val="600"/>
              </a:spcAft>
            </a:pPr>
            <a:r>
              <a:rPr lang="en-US" sz="1400" b="1" dirty="0"/>
              <a:t>A.  See Standard Roadway Construction Details.</a:t>
            </a:r>
          </a:p>
          <a:p>
            <a:pPr>
              <a:spcAft>
                <a:spcPts val="600"/>
              </a:spcAft>
            </a:pPr>
            <a:r>
              <a:rPr lang="en-US" sz="1400" b="1" dirty="0"/>
              <a:t>B.  The designer should indicate the type of attachment on the plans (TL-2 or TL-3).</a:t>
            </a:r>
          </a:p>
          <a:p>
            <a:pPr marL="342900" indent="-342900">
              <a:spcAft>
                <a:spcPts val="600"/>
              </a:spcAft>
              <a:buAutoNum type="alphaUcPeriod" startAt="3"/>
            </a:pPr>
            <a:r>
              <a:rPr lang="en-US" sz="1400" b="1" dirty="0"/>
              <a:t>A minimum 25' vertical transition is required to transition from  31" MGS rail height to  27.25" CRT rail height.  See CD-609-6.</a:t>
            </a:r>
          </a:p>
          <a:p>
            <a:pPr>
              <a:spcAft>
                <a:spcPts val="600"/>
              </a:spcAft>
            </a:pPr>
            <a:r>
              <a:rPr lang="en-US" sz="1400" b="1" dirty="0"/>
              <a:t>D.  See CD-609-6 for location of CRT line post for various CRT radii.</a:t>
            </a:r>
          </a:p>
        </p:txBody>
      </p:sp>
      <p:pic>
        <p:nvPicPr>
          <p:cNvPr id="5" name="Picture 4" descr="A screenshot of a cell phone&#10;&#10;Description generated with very high confidence">
            <a:extLst>
              <a:ext uri="{FF2B5EF4-FFF2-40B4-BE49-F238E27FC236}">
                <a16:creationId xmlns:a16="http://schemas.microsoft.com/office/drawing/2014/main" id="{9B1CC12C-F308-48CC-A5DB-90D344C569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735818"/>
            <a:ext cx="5791200" cy="3043999"/>
          </a:xfrm>
          <a:prstGeom prst="rect">
            <a:avLst/>
          </a:prstGeom>
        </p:spPr>
      </p:pic>
    </p:spTree>
    <p:extLst>
      <p:ext uri="{BB962C8B-B14F-4D97-AF65-F5344CB8AC3E}">
        <p14:creationId xmlns:p14="http://schemas.microsoft.com/office/powerpoint/2010/main" val="38430098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4"/>
          <p:cNvSpPr>
            <a:spLocks noGrp="1" noChangeArrowheads="1"/>
          </p:cNvSpPr>
          <p:nvPr>
            <p:ph type="subTitle" idx="1"/>
          </p:nvPr>
        </p:nvSpPr>
        <p:spPr>
          <a:xfrm>
            <a:off x="762000" y="838200"/>
            <a:ext cx="7696200" cy="2667000"/>
          </a:xfrm>
        </p:spPr>
        <p:txBody>
          <a:bodyPr/>
          <a:lstStyle/>
          <a:p>
            <a:pPr eaLnBrk="1" hangingPunct="1"/>
            <a:r>
              <a:rPr lang="en-US" b="1" dirty="0">
                <a:solidFill>
                  <a:srgbClr val="003399"/>
                </a:solidFill>
              </a:rPr>
              <a:t>For the structural design of bridge parapets/pylons, see: </a:t>
            </a:r>
          </a:p>
          <a:p>
            <a:pPr eaLnBrk="1" hangingPunct="1"/>
            <a:r>
              <a:rPr lang="en-US" b="1" i="1" dirty="0">
                <a:solidFill>
                  <a:srgbClr val="C00000"/>
                </a:solidFill>
              </a:rPr>
              <a:t>NJDOT Bridge Manual</a:t>
            </a:r>
            <a:r>
              <a:rPr lang="en-US" b="1" dirty="0">
                <a:solidFill>
                  <a:srgbClr val="C00000"/>
                </a:solidFill>
              </a:rPr>
              <a:t>, sixth edition, 2016, “Section 23.3 Types of Bridge Railings.”</a:t>
            </a:r>
          </a:p>
        </p:txBody>
      </p:sp>
      <p:sp>
        <p:nvSpPr>
          <p:cNvPr id="2" name="Slide Number Placeholder 1"/>
          <p:cNvSpPr>
            <a:spLocks noGrp="1"/>
          </p:cNvSpPr>
          <p:nvPr>
            <p:ph type="sldNum" sz="quarter" idx="12"/>
          </p:nvPr>
        </p:nvSpPr>
        <p:spPr/>
        <p:txBody>
          <a:bodyPr/>
          <a:lstStyle/>
          <a:p>
            <a:fld id="{A39BB4B3-9CA3-42DD-8584-D12F14A45603}" type="slidenum">
              <a:rPr lang="en-US" smtClean="0"/>
              <a:pPr/>
              <a:t>108</a:t>
            </a:fld>
            <a:endParaRPr lang="en-US"/>
          </a:p>
        </p:txBody>
      </p:sp>
    </p:spTree>
    <p:extLst>
      <p:ext uri="{BB962C8B-B14F-4D97-AF65-F5344CB8AC3E}">
        <p14:creationId xmlns:p14="http://schemas.microsoft.com/office/powerpoint/2010/main" val="24602881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9ED0F-0632-4D85-BC9E-2A6FD90B6955}"/>
              </a:ext>
            </a:extLst>
          </p:cNvPr>
          <p:cNvSpPr>
            <a:spLocks noGrp="1"/>
          </p:cNvSpPr>
          <p:nvPr>
            <p:ph type="title"/>
          </p:nvPr>
        </p:nvSpPr>
        <p:spPr/>
        <p:txBody>
          <a:bodyPr/>
          <a:lstStyle/>
          <a:p>
            <a:r>
              <a:rPr lang="en-US" altLang="en-US" sz="2800" b="1" kern="1200" dirty="0" smtClean="0">
                <a:solidFill>
                  <a:srgbClr val="C00000"/>
                </a:solidFill>
                <a:latin typeface="Arial" panose="020B0604020202020204" pitchFamily="34" charset="0"/>
                <a:cs typeface="Arial" panose="020B0604020202020204" pitchFamily="34" charset="0"/>
              </a:rPr>
              <a:t>BDC18MR-01 &amp; BDC18D-07</a:t>
            </a:r>
            <a:r>
              <a:rPr lang="en-US" altLang="en-US" sz="2800" b="1" kern="1200" dirty="0">
                <a:solidFill>
                  <a:srgbClr val="C00000"/>
                </a:solidFill>
                <a:latin typeface="Arial" panose="020B0604020202020204" pitchFamily="34" charset="0"/>
                <a:cs typeface="Arial" panose="020B0604020202020204" pitchFamily="34" charset="0"/>
              </a:rPr>
              <a:t/>
            </a:r>
            <a:br>
              <a:rPr lang="en-US" altLang="en-US" sz="2800" b="1" kern="1200" dirty="0">
                <a:solidFill>
                  <a:srgbClr val="C00000"/>
                </a:solidFill>
                <a:latin typeface="Arial" panose="020B0604020202020204" pitchFamily="34" charset="0"/>
                <a:cs typeface="Arial" panose="020B0604020202020204" pitchFamily="34" charset="0"/>
              </a:rPr>
            </a:br>
            <a:r>
              <a:rPr lang="en-US" altLang="en-US" sz="2800" b="1" kern="1200" dirty="0" smtClean="0">
                <a:solidFill>
                  <a:srgbClr val="003399"/>
                </a:solidFill>
                <a:latin typeface="Arial" panose="020B0604020202020204" pitchFamily="34" charset="0"/>
                <a:cs typeface="Arial" panose="020B0604020202020204" pitchFamily="34" charset="0"/>
              </a:rPr>
              <a:t>Major Changes</a:t>
            </a:r>
            <a:endParaRPr lang="en-US" sz="2800" dirty="0"/>
          </a:p>
        </p:txBody>
      </p:sp>
      <p:sp>
        <p:nvSpPr>
          <p:cNvPr id="3" name="Content Placeholder 2">
            <a:extLst>
              <a:ext uri="{FF2B5EF4-FFF2-40B4-BE49-F238E27FC236}">
                <a16:creationId xmlns:a16="http://schemas.microsoft.com/office/drawing/2014/main" id="{2D8616F5-6E92-4712-A9A7-FF92EA1C3685}"/>
              </a:ext>
            </a:extLst>
          </p:cNvPr>
          <p:cNvSpPr>
            <a:spLocks noGrp="1"/>
          </p:cNvSpPr>
          <p:nvPr>
            <p:ph idx="1"/>
          </p:nvPr>
        </p:nvSpPr>
        <p:spPr>
          <a:xfrm>
            <a:off x="453957" y="1981200"/>
            <a:ext cx="8229600" cy="4419600"/>
          </a:xfrm>
        </p:spPr>
        <p:txBody>
          <a:bodyPr/>
          <a:lstStyle/>
          <a:p>
            <a:r>
              <a:rPr lang="en-US" sz="2400" b="1" dirty="0" smtClean="0"/>
              <a:t>Eliminated Flared </a:t>
            </a:r>
            <a:r>
              <a:rPr lang="en-US" sz="2400" b="1" dirty="0"/>
              <a:t>G</a:t>
            </a:r>
            <a:r>
              <a:rPr lang="en-US" sz="2400" b="1" dirty="0" smtClean="0"/>
              <a:t>uide </a:t>
            </a:r>
            <a:r>
              <a:rPr lang="en-US" sz="2400" b="1" dirty="0"/>
              <a:t>E</a:t>
            </a:r>
            <a:r>
              <a:rPr lang="en-US" sz="2400" b="1" dirty="0" smtClean="0"/>
              <a:t>nd </a:t>
            </a:r>
            <a:r>
              <a:rPr lang="en-US" sz="2400" b="1" dirty="0"/>
              <a:t>T</a:t>
            </a:r>
            <a:r>
              <a:rPr lang="en-US" sz="2400" b="1" dirty="0" smtClean="0"/>
              <a:t>erminal.</a:t>
            </a:r>
          </a:p>
          <a:p>
            <a:endParaRPr lang="en-US" sz="2400" b="1" dirty="0"/>
          </a:p>
          <a:p>
            <a:r>
              <a:rPr lang="en-US" sz="2400" b="1" dirty="0" smtClean="0"/>
              <a:t>Table 8-3A added to Section 8.3.2.A providing limits for 2” curb height based on Tangent Guide Rail Terminal offsets and posted speed. </a:t>
            </a:r>
          </a:p>
          <a:p>
            <a:endParaRPr lang="en-US" sz="2400" b="1" dirty="0"/>
          </a:p>
          <a:p>
            <a:r>
              <a:rPr lang="en-US" sz="2400" b="1" dirty="0" smtClean="0"/>
              <a:t>Table 8-3B added to Section 8.3.2.B providing limits for 2” curb height based on Beam Guide Rail Anchorage offsets and posted speed.  </a:t>
            </a:r>
            <a:endParaRPr lang="en-US" sz="2400" b="1" dirty="0"/>
          </a:p>
        </p:txBody>
      </p:sp>
      <p:sp>
        <p:nvSpPr>
          <p:cNvPr id="4" name="Slide Number Placeholder 3">
            <a:extLst>
              <a:ext uri="{FF2B5EF4-FFF2-40B4-BE49-F238E27FC236}">
                <a16:creationId xmlns:a16="http://schemas.microsoft.com/office/drawing/2014/main" id="{2B96F3C0-148B-4CD4-B9D6-747D90F2EC27}"/>
              </a:ext>
            </a:extLst>
          </p:cNvPr>
          <p:cNvSpPr>
            <a:spLocks noGrp="1"/>
          </p:cNvSpPr>
          <p:nvPr>
            <p:ph type="sldNum" sz="quarter" idx="12"/>
          </p:nvPr>
        </p:nvSpPr>
        <p:spPr/>
        <p:txBody>
          <a:bodyPr/>
          <a:lstStyle/>
          <a:p>
            <a:fld id="{1E5F81F0-EA01-437F-B6BE-E0F7829543C5}" type="slidenum">
              <a:rPr lang="en-US" smtClean="0"/>
              <a:pPr/>
              <a:t>109</a:t>
            </a:fld>
            <a:endParaRPr lang="en-US"/>
          </a:p>
        </p:txBody>
      </p:sp>
    </p:spTree>
    <p:extLst>
      <p:ext uri="{BB962C8B-B14F-4D97-AF65-F5344CB8AC3E}">
        <p14:creationId xmlns:p14="http://schemas.microsoft.com/office/powerpoint/2010/main" val="39228917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p:txBody>
          <a:bodyPr/>
          <a:lstStyle/>
          <a:p>
            <a:pPr eaLnBrk="1" hangingPunct="1"/>
            <a:r>
              <a:rPr lang="en-US" sz="3200" b="1" dirty="0">
                <a:solidFill>
                  <a:srgbClr val="000099"/>
                </a:solidFill>
                <a:latin typeface="Arial" panose="020B0604020202020204" pitchFamily="34" charset="0"/>
                <a:cs typeface="Arial" panose="020B0604020202020204" pitchFamily="34" charset="0"/>
              </a:rPr>
              <a:t>High Angle Hits Can Cause Failure</a:t>
            </a:r>
          </a:p>
        </p:txBody>
      </p:sp>
      <p:pic>
        <p:nvPicPr>
          <p:cNvPr id="10243" name="Picture 6" descr="P1010008"/>
          <p:cNvPicPr>
            <a:picLocks noGrp="1" noChangeAspect="1" noChangeArrowheads="1"/>
          </p:cNvPicPr>
          <p:nvPr>
            <p:ph sz="half" idx="1"/>
          </p:nvPr>
        </p:nvPicPr>
        <p:blipFill>
          <a:blip r:embed="rId2"/>
          <a:srcRect/>
          <a:stretch>
            <a:fillRect/>
          </a:stretch>
        </p:blipFill>
        <p:spPr>
          <a:xfrm>
            <a:off x="228600" y="1447800"/>
            <a:ext cx="4343400" cy="3257550"/>
          </a:xfrm>
        </p:spPr>
      </p:pic>
      <p:pic>
        <p:nvPicPr>
          <p:cNvPr id="10244" name="Picture 8" descr="P1010013"/>
          <p:cNvPicPr>
            <a:picLocks noGrp="1" noChangeAspect="1" noChangeArrowheads="1"/>
          </p:cNvPicPr>
          <p:nvPr>
            <p:ph sz="half" idx="2"/>
          </p:nvPr>
        </p:nvPicPr>
        <p:blipFill>
          <a:blip r:embed="rId3"/>
          <a:srcRect/>
          <a:stretch>
            <a:fillRect/>
          </a:stretch>
        </p:blipFill>
        <p:spPr>
          <a:xfrm>
            <a:off x="4648200" y="3124200"/>
            <a:ext cx="4343400" cy="3257550"/>
          </a:xfrm>
        </p:spPr>
      </p:pic>
      <p:sp>
        <p:nvSpPr>
          <p:cNvPr id="2" name="Slide Number Placeholder 1"/>
          <p:cNvSpPr>
            <a:spLocks noGrp="1"/>
          </p:cNvSpPr>
          <p:nvPr>
            <p:ph type="sldNum" sz="quarter" idx="12"/>
          </p:nvPr>
        </p:nvSpPr>
        <p:spPr/>
        <p:txBody>
          <a:bodyPr/>
          <a:lstStyle/>
          <a:p>
            <a:fld id="{F8970DA4-BE35-4DE3-9E0C-7506022D6174}" type="slidenum">
              <a:rPr lang="en-US" smtClean="0"/>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09600" y="2514600"/>
            <a:ext cx="7772400" cy="1470025"/>
          </a:xfrm>
        </p:spPr>
        <p:txBody>
          <a:bodyPr/>
          <a:lstStyle/>
          <a:p>
            <a:pPr eaLnBrk="1" hangingPunct="1"/>
            <a:r>
              <a:rPr lang="en-US" b="1" dirty="0"/>
              <a:t>END PART 1</a:t>
            </a:r>
          </a:p>
        </p:txBody>
      </p:sp>
      <p:sp>
        <p:nvSpPr>
          <p:cNvPr id="2" name="Slide Number Placeholder 1"/>
          <p:cNvSpPr>
            <a:spLocks noGrp="1"/>
          </p:cNvSpPr>
          <p:nvPr>
            <p:ph type="sldNum" sz="quarter" idx="12"/>
          </p:nvPr>
        </p:nvSpPr>
        <p:spPr/>
        <p:txBody>
          <a:bodyPr/>
          <a:lstStyle/>
          <a:p>
            <a:fld id="{A39BB4B3-9CA3-42DD-8584-D12F14A45603}" type="slidenum">
              <a:rPr lang="en-US" smtClean="0"/>
              <a:pPr/>
              <a:t>110</a:t>
            </a:fld>
            <a:endParaRPr lang="en-US"/>
          </a:p>
        </p:txBody>
      </p:sp>
    </p:spTree>
    <p:extLst>
      <p:ext uri="{BB962C8B-B14F-4D97-AF65-F5344CB8AC3E}">
        <p14:creationId xmlns:p14="http://schemas.microsoft.com/office/powerpoint/2010/main" val="1292344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57"/>
          <p:cNvSpPr>
            <a:spLocks noGrp="1" noChangeArrowheads="1"/>
          </p:cNvSpPr>
          <p:nvPr>
            <p:ph type="title"/>
          </p:nvPr>
        </p:nvSpPr>
        <p:spPr>
          <a:xfrm>
            <a:off x="1828800" y="457200"/>
            <a:ext cx="5181600" cy="381000"/>
          </a:xfrm>
        </p:spPr>
        <p:txBody>
          <a:bodyPr/>
          <a:lstStyle/>
          <a:p>
            <a:pPr eaLnBrk="1" hangingPunct="1"/>
            <a:r>
              <a:rPr lang="en-US" altLang="en-US" sz="3200" b="1" dirty="0">
                <a:solidFill>
                  <a:srgbClr val="000099"/>
                </a:solidFill>
                <a:latin typeface="Arial" panose="020B0604020202020204" pitchFamily="34" charset="0"/>
                <a:cs typeface="Arial" panose="020B0604020202020204" pitchFamily="34" charset="0"/>
              </a:rPr>
              <a:t>Historical Review</a:t>
            </a:r>
          </a:p>
        </p:txBody>
      </p:sp>
      <p:graphicFrame>
        <p:nvGraphicFramePr>
          <p:cNvPr id="428088" name="Group 56"/>
          <p:cNvGraphicFramePr>
            <a:graphicFrameLocks noGrp="1"/>
          </p:cNvGraphicFramePr>
          <p:nvPr>
            <p:ph type="tbl" idx="1"/>
            <p:extLst>
              <p:ext uri="{D42A27DB-BD31-4B8C-83A1-F6EECF244321}">
                <p14:modId xmlns:p14="http://schemas.microsoft.com/office/powerpoint/2010/main" val="2476500563"/>
              </p:ext>
            </p:extLst>
          </p:nvPr>
        </p:nvGraphicFramePr>
        <p:xfrm>
          <a:off x="533400" y="1066800"/>
          <a:ext cx="8229600" cy="5531472"/>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7387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Document</a:t>
                      </a:r>
                      <a:br>
                        <a:rPr kumimoji="0" lang="en-US" sz="1400" b="1" i="0" u="none" strike="noStrike" cap="none" normalizeH="0" baseline="0" dirty="0">
                          <a:ln>
                            <a:noFill/>
                          </a:ln>
                          <a:solidFill>
                            <a:schemeClr val="tx1"/>
                          </a:solidFill>
                          <a:effectLst/>
                          <a:latin typeface="Arial" charset="0"/>
                          <a:ea typeface="Times New Roman" pitchFamily="18" charset="0"/>
                          <a:cs typeface="Arial" charset="0"/>
                        </a:rPr>
                      </a:b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Source</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Year</a:t>
                      </a:r>
                      <a:br>
                        <a:rPr kumimoji="0" lang="en-US" sz="1400" b="1" i="0" u="none" strike="noStrike" cap="none" normalizeH="0" baseline="0">
                          <a:ln>
                            <a:noFill/>
                          </a:ln>
                          <a:solidFill>
                            <a:schemeClr val="tx1"/>
                          </a:solidFill>
                          <a:effectLst/>
                          <a:latin typeface="Arial" charset="0"/>
                          <a:ea typeface="Times New Roman" pitchFamily="18" charset="0"/>
                          <a:cs typeface="Arial" charset="0"/>
                        </a:rPr>
                      </a:br>
                      <a:r>
                        <a:rPr kumimoji="0" lang="en-US" sz="1400" b="1" i="0" u="none" strike="noStrike" cap="none" normalizeH="0" baseline="0">
                          <a:ln>
                            <a:noFill/>
                          </a:ln>
                          <a:solidFill>
                            <a:schemeClr val="tx1"/>
                          </a:solidFill>
                          <a:effectLst/>
                          <a:latin typeface="Arial" charset="0"/>
                          <a:ea typeface="Times New Roman" pitchFamily="18" charset="0"/>
                          <a:cs typeface="Arial" charset="0"/>
                        </a:rPr>
                        <a:t>Issued</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Number of Pages</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Test Vehicle</a:t>
                      </a:r>
                      <a:br>
                        <a:rPr kumimoji="0" lang="en-US" sz="1400" b="1" i="0" u="none" strike="noStrike" cap="none" normalizeH="0" baseline="0">
                          <a:ln>
                            <a:noFill/>
                          </a:ln>
                          <a:solidFill>
                            <a:schemeClr val="tx1"/>
                          </a:solidFill>
                          <a:effectLst/>
                          <a:latin typeface="Arial" charset="0"/>
                          <a:ea typeface="Times New Roman" pitchFamily="18" charset="0"/>
                          <a:cs typeface="Arial" charset="0"/>
                        </a:rPr>
                      </a:br>
                      <a:r>
                        <a:rPr kumimoji="0" lang="en-US" sz="1400" b="1" i="0" u="none" strike="noStrike" cap="none" normalizeH="0" baseline="0">
                          <a:ln>
                            <a:noFill/>
                          </a:ln>
                          <a:solidFill>
                            <a:schemeClr val="tx1"/>
                          </a:solidFill>
                          <a:effectLst/>
                          <a:latin typeface="Arial" charset="0"/>
                          <a:ea typeface="Times New Roman" pitchFamily="18" charset="0"/>
                          <a:cs typeface="Arial" charset="0"/>
                        </a:rPr>
                        <a:t>&amp; Weight</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3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HRB #482</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1962</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1</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4400 lb. car</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NCHRP #115</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1971</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70</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4000 to 5000 lb. cars.</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3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NCHRP #118</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1972</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96</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2000 &amp; 4500 lb. cars</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3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NCHRP #153</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1974</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19</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2250 &amp; 4500 lb. cars</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3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TRC #191</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1978</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27</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2250 &amp; 4500 lb. cars</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33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Times New Roman" pitchFamily="18" charset="0"/>
                          <a:cs typeface="Arial" charset="0"/>
                        </a:rPr>
                        <a:t>NCHRP #230</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1981</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42</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1800 &amp; 4500 lb. cars</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564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NCHRP #350</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1993</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132</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1800 lb. car &amp; </a:t>
                      </a:r>
                      <a:br>
                        <a:rPr kumimoji="0" lang="en-US" sz="1400" b="1" i="0" u="none" strike="noStrike" cap="none" normalizeH="0" baseline="0" dirty="0">
                          <a:ln>
                            <a:noFill/>
                          </a:ln>
                          <a:solidFill>
                            <a:schemeClr val="tx1"/>
                          </a:solidFill>
                          <a:effectLst/>
                          <a:latin typeface="Arial" charset="0"/>
                          <a:ea typeface="Times New Roman" pitchFamily="18" charset="0"/>
                          <a:cs typeface="Arial" charset="0"/>
                        </a:rPr>
                      </a:b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4400 lb. Pickup</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5181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MASH</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2009</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259</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2420 lb. Car &amp;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5000 lb. Pickup</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5181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MASH</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2016</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279</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2420 lb. Car &amp;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ea typeface="Times New Roman" pitchFamily="18" charset="0"/>
                          <a:cs typeface="Arial" charset="0"/>
                        </a:rPr>
                        <a:t>5000 lb. Pickup</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354331461"/>
                  </a:ext>
                </a:extLst>
              </a:tr>
            </a:tbl>
          </a:graphicData>
        </a:graphic>
      </p:graphicFrame>
      <p:sp>
        <p:nvSpPr>
          <p:cNvPr id="12343" name="Slide Number Placeholder 4"/>
          <p:cNvSpPr>
            <a:spLocks noGrp="1"/>
          </p:cNvSpPr>
          <p:nvPr>
            <p:ph type="sldNum" sz="quarter" idx="12"/>
          </p:nvPr>
        </p:nvSpPr>
        <p:spPr>
          <a:xfrm>
            <a:off x="8759283" y="6489078"/>
            <a:ext cx="381000" cy="3689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790F57-2FC4-4A3E-9382-09EA5DA5C42C}" type="slidenum">
              <a:rPr lang="en-US" altLang="en-US"/>
              <a:pPr eaLnBrk="1" hangingPunct="1"/>
              <a:t>12</a:t>
            </a:fld>
            <a:endParaRPr lang="en-US" altLang="en-US" dirty="0"/>
          </a:p>
        </p:txBody>
      </p:sp>
    </p:spTree>
    <p:extLst>
      <p:ext uri="{BB962C8B-B14F-4D97-AF65-F5344CB8AC3E}">
        <p14:creationId xmlns:p14="http://schemas.microsoft.com/office/powerpoint/2010/main" val="12769002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669925"/>
          </a:xfrm>
        </p:spPr>
        <p:txBody>
          <a:bodyPr/>
          <a:lstStyle/>
          <a:p>
            <a:pPr eaLnBrk="1" hangingPunct="1"/>
            <a:r>
              <a:rPr lang="en-US" sz="3200" b="1" dirty="0">
                <a:solidFill>
                  <a:srgbClr val="000099"/>
                </a:solidFill>
                <a:latin typeface="Arial" panose="020B0604020202020204" pitchFamily="34" charset="0"/>
                <a:cs typeface="Arial" panose="020B0604020202020204" pitchFamily="34" charset="0"/>
              </a:rPr>
              <a:t>History of Guide Rail Testing </a:t>
            </a:r>
          </a:p>
        </p:txBody>
      </p:sp>
      <p:graphicFrame>
        <p:nvGraphicFramePr>
          <p:cNvPr id="11267" name="Object 8"/>
          <p:cNvGraphicFramePr>
            <a:graphicFrameLocks noGrp="1" noChangeAspect="1"/>
          </p:cNvGraphicFramePr>
          <p:nvPr>
            <p:ph sz="half" idx="2"/>
          </p:nvPr>
        </p:nvGraphicFramePr>
        <p:xfrm>
          <a:off x="481013" y="3938588"/>
          <a:ext cx="8181975" cy="2187575"/>
        </p:xfrm>
        <a:graphic>
          <a:graphicData uri="http://schemas.openxmlformats.org/presentationml/2006/ole">
            <mc:AlternateContent xmlns:mc="http://schemas.openxmlformats.org/markup-compatibility/2006">
              <mc:Choice xmlns:v="urn:schemas-microsoft-com:vml" Requires="v">
                <p:oleObj spid="_x0000_s18475" name="Chart" r:id="rId3" imgW="8229600" imgH="2200369" progId="MSGraph.Chart.8">
                  <p:embed followColorScheme="full"/>
                </p:oleObj>
              </mc:Choice>
              <mc:Fallback>
                <p:oleObj name="Chart" r:id="rId3" imgW="8229600" imgH="2200369" progId="MSGraph.Chart.8">
                  <p:embed followColorScheme="full"/>
                  <p:pic>
                    <p:nvPicPr>
                      <p:cNvPr id="11267" name="Object 8"/>
                      <p:cNvPicPr>
                        <a:picLocks noChangeAspect="1" noChangeArrowheads="1"/>
                      </p:cNvPicPr>
                      <p:nvPr/>
                    </p:nvPicPr>
                    <p:blipFill>
                      <a:blip r:embed="rId4"/>
                      <a:srcRect/>
                      <a:stretch>
                        <a:fillRect/>
                      </a:stretch>
                    </p:blipFill>
                    <p:spPr bwMode="auto">
                      <a:xfrm>
                        <a:off x="481013" y="3938588"/>
                        <a:ext cx="8181975" cy="2187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8" name="Rectangle 220"/>
          <p:cNvSpPr>
            <a:spLocks noGrp="1" noChangeArrowheads="1"/>
          </p:cNvSpPr>
          <p:nvPr>
            <p:ph type="body" sz="half" idx="1"/>
          </p:nvPr>
        </p:nvSpPr>
        <p:spPr>
          <a:xfrm>
            <a:off x="462427" y="1008236"/>
            <a:ext cx="8229600" cy="5181600"/>
          </a:xfrm>
        </p:spPr>
        <p:txBody>
          <a:bodyPr/>
          <a:lstStyle/>
          <a:p>
            <a:pPr marL="0" indent="0" eaLnBrk="1" hangingPunct="1">
              <a:spcBef>
                <a:spcPts val="0"/>
              </a:spcBef>
              <a:spcAft>
                <a:spcPts val="600"/>
              </a:spcAft>
              <a:buNone/>
            </a:pPr>
            <a:r>
              <a:rPr lang="en-US" sz="1800" b="1" u="sng" dirty="0" smtClean="0"/>
              <a:t>Rewrite </a:t>
            </a:r>
            <a:r>
              <a:rPr lang="en-US" sz="1800" b="1" u="sng" dirty="0"/>
              <a:t>of NCHRP </a:t>
            </a:r>
            <a:r>
              <a:rPr lang="en-US" sz="1800" b="1" u="sng" dirty="0" smtClean="0"/>
              <a:t>350</a:t>
            </a:r>
          </a:p>
          <a:p>
            <a:pPr eaLnBrk="1" hangingPunct="1">
              <a:spcBef>
                <a:spcPts val="0"/>
              </a:spcBef>
              <a:spcAft>
                <a:spcPts val="600"/>
              </a:spcAft>
              <a:buFont typeface="Wingdings" panose="05000000000000000000" pitchFamily="2" charset="2"/>
              <a:buChar char="v"/>
            </a:pPr>
            <a:endParaRPr lang="en-US" sz="1800" b="1" dirty="0" smtClean="0"/>
          </a:p>
          <a:p>
            <a:pPr eaLnBrk="1" hangingPunct="1">
              <a:spcBef>
                <a:spcPts val="0"/>
              </a:spcBef>
              <a:spcAft>
                <a:spcPts val="600"/>
              </a:spcAft>
              <a:buFont typeface="Wingdings" panose="05000000000000000000" pitchFamily="2" charset="2"/>
              <a:buChar char="v"/>
            </a:pPr>
            <a:r>
              <a:rPr lang="en-US" sz="2000" b="1" dirty="0" smtClean="0"/>
              <a:t>The </a:t>
            </a:r>
            <a:r>
              <a:rPr lang="en-US" sz="2000" b="1" dirty="0"/>
              <a:t>rewrite of NCHRP 350 is completed. It was reviewed by the AASHTO Technical Committee on Roadside Safety (TCRS) and is an AASHTO document. </a:t>
            </a:r>
            <a:endParaRPr lang="en-US" sz="2000" b="1" dirty="0" smtClean="0"/>
          </a:p>
          <a:p>
            <a:pPr marL="0" indent="0" eaLnBrk="1" hangingPunct="1">
              <a:spcBef>
                <a:spcPts val="0"/>
              </a:spcBef>
              <a:spcAft>
                <a:spcPts val="600"/>
              </a:spcAft>
              <a:buNone/>
            </a:pPr>
            <a:endParaRPr lang="en-US" sz="2000" b="1" dirty="0" smtClean="0"/>
          </a:p>
          <a:p>
            <a:pPr eaLnBrk="1" hangingPunct="1">
              <a:spcBef>
                <a:spcPts val="0"/>
              </a:spcBef>
              <a:spcAft>
                <a:spcPts val="600"/>
              </a:spcAft>
              <a:buFont typeface="Wingdings" panose="05000000000000000000" pitchFamily="2" charset="2"/>
              <a:buChar char="v"/>
            </a:pPr>
            <a:r>
              <a:rPr lang="en-US" sz="2000" b="1" dirty="0" smtClean="0"/>
              <a:t>It's </a:t>
            </a:r>
            <a:r>
              <a:rPr lang="en-US" sz="2000" b="1" dirty="0"/>
              <a:t>called The </a:t>
            </a:r>
            <a:r>
              <a:rPr lang="en-US" sz="2000" b="1" dirty="0">
                <a:solidFill>
                  <a:srgbClr val="FF0000"/>
                </a:solidFill>
              </a:rPr>
              <a:t>AASHTO Manual for Assessing Safety Hardware (2009)</a:t>
            </a:r>
            <a:r>
              <a:rPr lang="en-US" sz="2000" b="1" dirty="0"/>
              <a:t>, “</a:t>
            </a:r>
            <a:r>
              <a:rPr lang="en-US" sz="2000" b="1" dirty="0">
                <a:solidFill>
                  <a:srgbClr val="FF0000"/>
                </a:solidFill>
              </a:rPr>
              <a:t>MASH</a:t>
            </a:r>
            <a:r>
              <a:rPr lang="en-US" sz="2000" b="1" dirty="0"/>
              <a:t>” for short. </a:t>
            </a:r>
            <a:endParaRPr lang="en-US" sz="2000" b="1" dirty="0" smtClean="0"/>
          </a:p>
          <a:p>
            <a:pPr marL="0" indent="0" eaLnBrk="1" hangingPunct="1">
              <a:spcBef>
                <a:spcPts val="0"/>
              </a:spcBef>
              <a:spcAft>
                <a:spcPts val="600"/>
              </a:spcAft>
              <a:buNone/>
            </a:pPr>
            <a:endParaRPr lang="en-US" sz="2000" b="1" dirty="0" smtClean="0"/>
          </a:p>
          <a:p>
            <a:pPr eaLnBrk="1" hangingPunct="1">
              <a:spcBef>
                <a:spcPts val="0"/>
              </a:spcBef>
              <a:spcAft>
                <a:spcPts val="600"/>
              </a:spcAft>
              <a:buFont typeface="Wingdings" panose="05000000000000000000" pitchFamily="2" charset="2"/>
              <a:buChar char="v"/>
            </a:pPr>
            <a:r>
              <a:rPr lang="en-US" sz="2000" b="1" dirty="0" smtClean="0"/>
              <a:t>This </a:t>
            </a:r>
            <a:r>
              <a:rPr lang="en-US" sz="2000" b="1" dirty="0"/>
              <a:t>rewrite updated the test vehicles, the impact condition criteria, and the evaluation criteria.  </a:t>
            </a:r>
            <a:endParaRPr lang="en-US" sz="2000" b="1" dirty="0" smtClean="0"/>
          </a:p>
          <a:p>
            <a:pPr marL="0" indent="0" eaLnBrk="1" hangingPunct="1">
              <a:spcBef>
                <a:spcPts val="0"/>
              </a:spcBef>
              <a:spcAft>
                <a:spcPts val="600"/>
              </a:spcAft>
              <a:buNone/>
            </a:pPr>
            <a:endParaRPr lang="en-US" sz="2000" b="1" dirty="0" smtClean="0"/>
          </a:p>
          <a:p>
            <a:pPr eaLnBrk="1" hangingPunct="1">
              <a:spcBef>
                <a:spcPts val="0"/>
              </a:spcBef>
              <a:spcAft>
                <a:spcPts val="600"/>
              </a:spcAft>
              <a:buFont typeface="Wingdings" panose="05000000000000000000" pitchFamily="2" charset="2"/>
              <a:buChar char="v"/>
            </a:pPr>
            <a:r>
              <a:rPr lang="en-US" sz="2000" b="1" dirty="0" smtClean="0"/>
              <a:t>A </a:t>
            </a:r>
            <a:r>
              <a:rPr lang="en-US" sz="2000" b="1" dirty="0"/>
              <a:t>2</a:t>
            </a:r>
            <a:r>
              <a:rPr lang="en-US" sz="2000" b="1" baseline="30000" dirty="0"/>
              <a:t>nd</a:t>
            </a:r>
            <a:r>
              <a:rPr lang="en-US" sz="2000" b="1" dirty="0"/>
              <a:t> edition of MASH with minor changes was published in 2016.  </a:t>
            </a:r>
          </a:p>
        </p:txBody>
      </p:sp>
      <p:sp>
        <p:nvSpPr>
          <p:cNvPr id="2" name="Slide Number Placeholder 1"/>
          <p:cNvSpPr>
            <a:spLocks noGrp="1"/>
          </p:cNvSpPr>
          <p:nvPr>
            <p:ph type="sldNum" sz="quarter" idx="12"/>
          </p:nvPr>
        </p:nvSpPr>
        <p:spPr/>
        <p:txBody>
          <a:bodyPr/>
          <a:lstStyle/>
          <a:p>
            <a:fld id="{E43EFFAE-6389-43E2-A359-3445C10623FB}" type="slidenum">
              <a:rPr lang="en-US" smtClean="0"/>
              <a:pPr/>
              <a:t>13</a:t>
            </a:fld>
            <a:endParaRPr lang="en-US" dirty="0"/>
          </a:p>
        </p:txBody>
      </p:sp>
    </p:spTree>
    <p:extLst>
      <p:ext uri="{BB962C8B-B14F-4D97-AF65-F5344CB8AC3E}">
        <p14:creationId xmlns:p14="http://schemas.microsoft.com/office/powerpoint/2010/main" val="29281417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715962"/>
          </a:xfrm>
        </p:spPr>
        <p:txBody>
          <a:bodyPr/>
          <a:lstStyle/>
          <a:p>
            <a:pPr eaLnBrk="1" hangingPunct="1"/>
            <a:r>
              <a:rPr lang="en-US" sz="4000" b="1" dirty="0">
                <a:solidFill>
                  <a:srgbClr val="000099"/>
                </a:solidFill>
                <a:latin typeface="Arial" panose="020B0604020202020204" pitchFamily="34" charset="0"/>
                <a:cs typeface="Arial" panose="020B0604020202020204" pitchFamily="34" charset="0"/>
              </a:rPr>
              <a:t>MASH</a:t>
            </a:r>
          </a:p>
        </p:txBody>
      </p:sp>
      <p:sp>
        <p:nvSpPr>
          <p:cNvPr id="12291" name="Rectangle 3"/>
          <p:cNvSpPr>
            <a:spLocks noGrp="1" noChangeArrowheads="1"/>
          </p:cNvSpPr>
          <p:nvPr>
            <p:ph type="body" idx="1"/>
          </p:nvPr>
        </p:nvSpPr>
        <p:spPr>
          <a:xfrm>
            <a:off x="457200" y="1093430"/>
            <a:ext cx="8229600" cy="4312701"/>
          </a:xfrm>
        </p:spPr>
        <p:txBody>
          <a:bodyPr/>
          <a:lstStyle/>
          <a:p>
            <a:pPr marL="0" indent="0" eaLnBrk="1" hangingPunct="1">
              <a:spcBef>
                <a:spcPts val="0"/>
              </a:spcBef>
              <a:spcAft>
                <a:spcPts val="600"/>
              </a:spcAft>
              <a:buNone/>
            </a:pPr>
            <a:r>
              <a:rPr lang="en-US" sz="1600" b="1" dirty="0"/>
              <a:t>As part of the rewrite of NCHRP 350, there were three main focus areas:</a:t>
            </a:r>
          </a:p>
          <a:p>
            <a:pPr lvl="1" eaLnBrk="1" hangingPunct="1">
              <a:spcBef>
                <a:spcPts val="0"/>
              </a:spcBef>
              <a:spcAft>
                <a:spcPts val="600"/>
              </a:spcAft>
              <a:buFont typeface="Wingdings" panose="05000000000000000000" pitchFamily="2" charset="2"/>
              <a:buChar char="v"/>
            </a:pPr>
            <a:r>
              <a:rPr lang="en-US" sz="1600" b="1" dirty="0"/>
              <a:t>Test Vehicles were updated to what's being produced and sold today. </a:t>
            </a:r>
          </a:p>
          <a:p>
            <a:pPr lvl="1" eaLnBrk="1" hangingPunct="1">
              <a:spcBef>
                <a:spcPts val="0"/>
              </a:spcBef>
              <a:spcAft>
                <a:spcPts val="600"/>
              </a:spcAft>
              <a:buFont typeface="Wingdings" panose="05000000000000000000" pitchFamily="2" charset="2"/>
              <a:buChar char="v"/>
            </a:pPr>
            <a:r>
              <a:rPr lang="en-US" sz="1600" b="1" dirty="0"/>
              <a:t>Impact Condition Criteria were modified to correct inconsistencies and identify needed conditions. </a:t>
            </a:r>
          </a:p>
          <a:p>
            <a:pPr lvl="1" eaLnBrk="1" hangingPunct="1">
              <a:spcBef>
                <a:spcPts val="0"/>
              </a:spcBef>
              <a:spcAft>
                <a:spcPts val="600"/>
              </a:spcAft>
              <a:buFont typeface="Wingdings" panose="05000000000000000000" pitchFamily="2" charset="2"/>
              <a:buChar char="v"/>
            </a:pPr>
            <a:r>
              <a:rPr lang="en-US" sz="1600" b="1" dirty="0"/>
              <a:t>Evaluation Criteria were modified to correct subjective criteria and better define other criteria. </a:t>
            </a:r>
          </a:p>
          <a:p>
            <a:pPr marL="0" lvl="1" indent="0" eaLnBrk="1" hangingPunct="1">
              <a:spcBef>
                <a:spcPts val="0"/>
              </a:spcBef>
              <a:spcAft>
                <a:spcPts val="600"/>
              </a:spcAft>
              <a:buNone/>
            </a:pPr>
            <a:r>
              <a:rPr lang="en-US" sz="1600" b="1" dirty="0">
                <a:ea typeface="+mn-ea"/>
                <a:cs typeface="+mn-cs"/>
              </a:rPr>
              <a:t>Some of the more significant changes from the NCHRP 350 conditions to the AASHTO MASH conditions:</a:t>
            </a:r>
          </a:p>
          <a:p>
            <a:pPr lvl="1" eaLnBrk="1" hangingPunct="1">
              <a:spcBef>
                <a:spcPts val="0"/>
              </a:spcBef>
              <a:spcAft>
                <a:spcPts val="600"/>
              </a:spcAft>
              <a:buFont typeface="Wingdings" panose="05000000000000000000" pitchFamily="2" charset="2"/>
              <a:buChar char="v"/>
            </a:pPr>
            <a:r>
              <a:rPr lang="en-US" sz="1600" b="1" dirty="0"/>
              <a:t>Pickup truck increases from 4,400 lbs. to 5,000 lbs. </a:t>
            </a:r>
          </a:p>
          <a:p>
            <a:pPr lvl="1" eaLnBrk="1" hangingPunct="1">
              <a:spcBef>
                <a:spcPts val="0"/>
              </a:spcBef>
              <a:spcAft>
                <a:spcPts val="600"/>
              </a:spcAft>
              <a:buFont typeface="Wingdings" panose="05000000000000000000" pitchFamily="2" charset="2"/>
              <a:buChar char="v"/>
            </a:pPr>
            <a:r>
              <a:rPr lang="en-US" sz="1600" b="1" dirty="0"/>
              <a:t>Small car increases from 1,800 lbs. to 2,420 lbs. </a:t>
            </a:r>
          </a:p>
          <a:p>
            <a:pPr lvl="1" eaLnBrk="1" hangingPunct="1">
              <a:spcBef>
                <a:spcPts val="0"/>
              </a:spcBef>
              <a:spcAft>
                <a:spcPts val="600"/>
              </a:spcAft>
              <a:buFont typeface="Wingdings" panose="05000000000000000000" pitchFamily="2" charset="2"/>
              <a:buChar char="v"/>
            </a:pPr>
            <a:r>
              <a:rPr lang="en-US" sz="1600" b="1" dirty="0"/>
              <a:t>Small car impact angle changed from 20 to 25 degrees. </a:t>
            </a:r>
          </a:p>
          <a:p>
            <a:pPr lvl="1" eaLnBrk="1" hangingPunct="1">
              <a:spcBef>
                <a:spcPts val="0"/>
              </a:spcBef>
              <a:spcAft>
                <a:spcPts val="600"/>
              </a:spcAft>
              <a:buFont typeface="Wingdings" panose="05000000000000000000" pitchFamily="2" charset="2"/>
              <a:buChar char="v"/>
            </a:pPr>
            <a:r>
              <a:rPr lang="en-US" sz="1600" b="1" dirty="0"/>
              <a:t>Terminal &amp; Crash Cushion impact angle changed from 20 to 25 degrees.</a:t>
            </a:r>
          </a:p>
          <a:p>
            <a:pPr lvl="1" eaLnBrk="1" hangingPunct="1">
              <a:spcBef>
                <a:spcPts val="0"/>
              </a:spcBef>
              <a:spcAft>
                <a:spcPts val="600"/>
              </a:spcAft>
              <a:buFont typeface="Wingdings" panose="05000000000000000000" pitchFamily="2" charset="2"/>
              <a:buChar char="v"/>
            </a:pPr>
            <a:r>
              <a:rPr lang="en-US" sz="1600" b="1" dirty="0"/>
              <a:t>TL-4 truck increases from 17,600 lbs. to 22,000 lbs.</a:t>
            </a:r>
          </a:p>
          <a:p>
            <a:pPr lvl="1" eaLnBrk="1" hangingPunct="1">
              <a:spcBef>
                <a:spcPts val="0"/>
              </a:spcBef>
              <a:spcAft>
                <a:spcPts val="600"/>
              </a:spcAft>
              <a:buFont typeface="Wingdings" panose="05000000000000000000" pitchFamily="2" charset="2"/>
              <a:buChar char="v"/>
            </a:pPr>
            <a:r>
              <a:rPr lang="en-US" sz="1600" b="1" dirty="0"/>
              <a:t>TL-4 truck speed changed from 50 MPH to 56 MPH</a:t>
            </a:r>
          </a:p>
          <a:p>
            <a:pPr marL="457200" lvl="1" indent="0" eaLnBrk="1" hangingPunct="1">
              <a:spcBef>
                <a:spcPts val="0"/>
              </a:spcBef>
              <a:spcAft>
                <a:spcPts val="600"/>
              </a:spcAft>
              <a:buNone/>
            </a:pPr>
            <a:r>
              <a:rPr lang="en-US" sz="1600" b="1" dirty="0"/>
              <a:t/>
            </a:r>
            <a:br>
              <a:rPr lang="en-US" sz="1600" b="1" dirty="0"/>
            </a:br>
            <a:endParaRPr lang="en-US" sz="1600" b="1" dirty="0"/>
          </a:p>
        </p:txBody>
      </p:sp>
      <p:sp>
        <p:nvSpPr>
          <p:cNvPr id="2" name="Slide Number Placeholder 1"/>
          <p:cNvSpPr>
            <a:spLocks noGrp="1"/>
          </p:cNvSpPr>
          <p:nvPr>
            <p:ph type="sldNum" sz="quarter" idx="12"/>
          </p:nvPr>
        </p:nvSpPr>
        <p:spPr/>
        <p:txBody>
          <a:bodyPr/>
          <a:lstStyle/>
          <a:p>
            <a:fld id="{1E5F81F0-EA01-437F-B6BE-E0F7829543C5}" type="slidenum">
              <a:rPr lang="en-US" smtClean="0"/>
              <a:pPr/>
              <a:t>14</a:t>
            </a:fld>
            <a:endParaRPr lang="en-US"/>
          </a:p>
        </p:txBody>
      </p:sp>
      <p:sp>
        <p:nvSpPr>
          <p:cNvPr id="3" name="TextBox 2">
            <a:extLst>
              <a:ext uri="{FF2B5EF4-FFF2-40B4-BE49-F238E27FC236}">
                <a16:creationId xmlns:a16="http://schemas.microsoft.com/office/drawing/2014/main" id="{B89073DB-8839-4C50-81BF-2E4464AB628D}"/>
              </a:ext>
            </a:extLst>
          </p:cNvPr>
          <p:cNvSpPr txBox="1"/>
          <p:nvPr/>
        </p:nvSpPr>
        <p:spPr>
          <a:xfrm>
            <a:off x="533400" y="5406132"/>
            <a:ext cx="7848600" cy="1077218"/>
          </a:xfrm>
          <a:prstGeom prst="rect">
            <a:avLst/>
          </a:prstGeom>
          <a:noFill/>
        </p:spPr>
        <p:txBody>
          <a:bodyPr wrap="square" rtlCol="0">
            <a:spAutoFit/>
          </a:bodyPr>
          <a:lstStyle/>
          <a:p>
            <a:r>
              <a:rPr lang="en-US" sz="1600" b="1" dirty="0">
                <a:solidFill>
                  <a:srgbClr val="C00000"/>
                </a:solidFill>
              </a:rPr>
              <a:t>More of the major differences between MASH and NCHRP 350 can be seen at the following link: </a:t>
            </a:r>
            <a:r>
              <a:rPr lang="en-US" sz="1600" b="1" i="1" dirty="0">
                <a:solidFill>
                  <a:srgbClr val="0000FF"/>
                </a:solidFill>
              </a:rPr>
              <a:t>https://bookstore.transportation.org/imageview.aspx?id=708&amp;DB=3</a:t>
            </a:r>
            <a:endParaRPr lang="en-US" sz="1600" b="1" dirty="0">
              <a:solidFill>
                <a:srgbClr val="0000FF"/>
              </a:solidFill>
            </a:endParaRPr>
          </a:p>
          <a:p>
            <a:endParaRPr lang="en-US" sz="1600" b="1" dirty="0">
              <a:solidFill>
                <a:srgbClr val="C00000"/>
              </a:solidFill>
            </a:endParaRPr>
          </a:p>
        </p:txBody>
      </p:sp>
    </p:spTree>
    <p:extLst>
      <p:ext uri="{BB962C8B-B14F-4D97-AF65-F5344CB8AC3E}">
        <p14:creationId xmlns:p14="http://schemas.microsoft.com/office/powerpoint/2010/main" val="39353616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47F5-1A5F-4E16-9D7F-6407CF2002C1}"/>
              </a:ext>
            </a:extLst>
          </p:cNvPr>
          <p:cNvSpPr>
            <a:spLocks noGrp="1"/>
          </p:cNvSpPr>
          <p:nvPr>
            <p:ph type="title"/>
          </p:nvPr>
        </p:nvSpPr>
        <p:spPr>
          <a:xfrm>
            <a:off x="387850" y="457200"/>
            <a:ext cx="8334910" cy="1219200"/>
          </a:xfrm>
        </p:spPr>
        <p:txBody>
          <a:bodyPr/>
          <a:lstStyle/>
          <a:p>
            <a:r>
              <a:rPr lang="en-US" sz="3200" b="1" dirty="0">
                <a:solidFill>
                  <a:srgbClr val="000099"/>
                </a:solidFill>
                <a:latin typeface="Arial" panose="020B0604020202020204" pitchFamily="34" charset="0"/>
                <a:cs typeface="Arial" panose="020B0604020202020204" pitchFamily="34" charset="0"/>
              </a:rPr>
              <a:t>MASH 2016 IMPLEMENTATION  AGREEMENT</a:t>
            </a:r>
          </a:p>
        </p:txBody>
      </p:sp>
      <p:sp>
        <p:nvSpPr>
          <p:cNvPr id="4" name="Slide Number Placeholder 3">
            <a:extLst>
              <a:ext uri="{FF2B5EF4-FFF2-40B4-BE49-F238E27FC236}">
                <a16:creationId xmlns:a16="http://schemas.microsoft.com/office/drawing/2014/main" id="{FF68B82F-E413-402E-8368-BD62707170BB}"/>
              </a:ext>
            </a:extLst>
          </p:cNvPr>
          <p:cNvSpPr>
            <a:spLocks noGrp="1"/>
          </p:cNvSpPr>
          <p:nvPr>
            <p:ph type="sldNum" sz="quarter" idx="12"/>
          </p:nvPr>
        </p:nvSpPr>
        <p:spPr/>
        <p:txBody>
          <a:bodyPr/>
          <a:lstStyle/>
          <a:p>
            <a:fld id="{1E5F81F0-EA01-437F-B6BE-E0F7829543C5}" type="slidenum">
              <a:rPr lang="en-US" smtClean="0"/>
              <a:pPr/>
              <a:t>15</a:t>
            </a:fld>
            <a:endParaRPr lang="en-US"/>
          </a:p>
        </p:txBody>
      </p:sp>
      <p:sp>
        <p:nvSpPr>
          <p:cNvPr id="8" name="Content Placeholder 6">
            <a:extLst>
              <a:ext uri="{FF2B5EF4-FFF2-40B4-BE49-F238E27FC236}">
                <a16:creationId xmlns:a16="http://schemas.microsoft.com/office/drawing/2014/main" id="{ACBC67FD-1E60-4832-9FC5-49EAFCA709B0}"/>
              </a:ext>
            </a:extLst>
          </p:cNvPr>
          <p:cNvSpPr txBox="1">
            <a:spLocks/>
          </p:cNvSpPr>
          <p:nvPr/>
        </p:nvSpPr>
        <p:spPr bwMode="auto">
          <a:xfrm>
            <a:off x="729466" y="1714500"/>
            <a:ext cx="7651678" cy="4492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0"/>
              </a:spcBef>
              <a:spcAft>
                <a:spcPts val="1200"/>
              </a:spcAft>
            </a:pPr>
            <a:r>
              <a:rPr lang="en-US" sz="2000" b="1" kern="0" dirty="0"/>
              <a:t>When MASH 2009 was published, AASHTO anticipated manufacturers would take the initiative to develop MASH compliant devices, but this did not happen</a:t>
            </a:r>
          </a:p>
          <a:p>
            <a:pPr>
              <a:spcBef>
                <a:spcPts val="0"/>
              </a:spcBef>
              <a:spcAft>
                <a:spcPts val="1200"/>
              </a:spcAft>
            </a:pPr>
            <a:r>
              <a:rPr lang="en-US" sz="2000" b="1" kern="0" dirty="0"/>
              <a:t>Joint FHWA/AASHTO agreement issued 1/7/2016</a:t>
            </a:r>
          </a:p>
          <a:p>
            <a:pPr>
              <a:spcBef>
                <a:spcPts val="0"/>
              </a:spcBef>
              <a:spcAft>
                <a:spcPts val="1200"/>
              </a:spcAft>
            </a:pPr>
            <a:r>
              <a:rPr lang="en-US" sz="2000" b="1" kern="0" dirty="0"/>
              <a:t>Additional safety benefits of MASH could only be realized if new hardware was developed</a:t>
            </a:r>
          </a:p>
          <a:p>
            <a:pPr>
              <a:spcBef>
                <a:spcPts val="0"/>
              </a:spcBef>
              <a:spcAft>
                <a:spcPts val="1200"/>
              </a:spcAft>
            </a:pPr>
            <a:r>
              <a:rPr lang="en-US" sz="2000" b="1" kern="0" dirty="0"/>
              <a:t>Incentive: sunset NCHRP 350 criteria for new devices  </a:t>
            </a:r>
          </a:p>
          <a:p>
            <a:pPr>
              <a:spcBef>
                <a:spcPts val="0"/>
              </a:spcBef>
              <a:spcAft>
                <a:spcPts val="1200"/>
              </a:spcAft>
            </a:pPr>
            <a:r>
              <a:rPr lang="en-US" sz="2000" b="1" kern="0" dirty="0"/>
              <a:t>Staggered implementation approach</a:t>
            </a:r>
          </a:p>
        </p:txBody>
      </p:sp>
    </p:spTree>
    <p:extLst>
      <p:ext uri="{BB962C8B-B14F-4D97-AF65-F5344CB8AC3E}">
        <p14:creationId xmlns:p14="http://schemas.microsoft.com/office/powerpoint/2010/main" val="29299024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07526-6FF2-47F6-B5AA-1D2E758AFD0D}"/>
              </a:ext>
            </a:extLst>
          </p:cNvPr>
          <p:cNvSpPr>
            <a:spLocks noGrp="1"/>
          </p:cNvSpPr>
          <p:nvPr>
            <p:ph type="title"/>
          </p:nvPr>
        </p:nvSpPr>
        <p:spPr>
          <a:xfrm>
            <a:off x="395868" y="481729"/>
            <a:ext cx="8229600" cy="701675"/>
          </a:xfrm>
        </p:spPr>
        <p:txBody>
          <a:bodyPr/>
          <a:lstStyle/>
          <a:p>
            <a:r>
              <a:rPr lang="en-US" sz="3200" b="1" dirty="0">
                <a:solidFill>
                  <a:srgbClr val="FF0000"/>
                </a:solidFill>
                <a:latin typeface="Arial" panose="020B0604020202020204" pitchFamily="34" charset="0"/>
                <a:cs typeface="Arial" panose="020B0604020202020204" pitchFamily="34" charset="0"/>
              </a:rPr>
              <a:t>IMPLEMENTATION DATES</a:t>
            </a:r>
          </a:p>
        </p:txBody>
      </p:sp>
      <p:sp>
        <p:nvSpPr>
          <p:cNvPr id="3" name="Slide Number Placeholder 2">
            <a:extLst>
              <a:ext uri="{FF2B5EF4-FFF2-40B4-BE49-F238E27FC236}">
                <a16:creationId xmlns:a16="http://schemas.microsoft.com/office/drawing/2014/main" id="{85A1F837-8F7C-4D62-A414-F5838B197C6B}"/>
              </a:ext>
            </a:extLst>
          </p:cNvPr>
          <p:cNvSpPr>
            <a:spLocks noGrp="1"/>
          </p:cNvSpPr>
          <p:nvPr>
            <p:ph type="sldNum" sz="quarter" idx="12"/>
          </p:nvPr>
        </p:nvSpPr>
        <p:spPr/>
        <p:txBody>
          <a:bodyPr/>
          <a:lstStyle/>
          <a:p>
            <a:fld id="{0803AA22-82C5-47D3-9F83-09789217ECF1}" type="slidenum">
              <a:rPr lang="en-US" smtClean="0"/>
              <a:pPr/>
              <a:t>16</a:t>
            </a:fld>
            <a:endParaRPr lang="en-US"/>
          </a:p>
        </p:txBody>
      </p:sp>
      <p:sp>
        <p:nvSpPr>
          <p:cNvPr id="5" name="TextBox 4">
            <a:extLst>
              <a:ext uri="{FF2B5EF4-FFF2-40B4-BE49-F238E27FC236}">
                <a16:creationId xmlns:a16="http://schemas.microsoft.com/office/drawing/2014/main" id="{58E0DC2A-1890-4D4D-A60E-047DA3FB5B06}"/>
              </a:ext>
            </a:extLst>
          </p:cNvPr>
          <p:cNvSpPr txBox="1"/>
          <p:nvPr/>
        </p:nvSpPr>
        <p:spPr>
          <a:xfrm>
            <a:off x="420029" y="1200150"/>
            <a:ext cx="7772400" cy="392415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b="1" dirty="0"/>
              <a:t>As of May 26, 2017, all devices in the FHWA queue that have not received an eligibility letter, and those requests received after January 1, 2016 must be tested as described in MASH 2016.</a:t>
            </a:r>
          </a:p>
          <a:p>
            <a:pPr marL="285750" indent="-285750">
              <a:spcAft>
                <a:spcPts val="600"/>
              </a:spcAft>
              <a:buFont typeface="Arial" panose="020B0604020202020204" pitchFamily="34" charset="0"/>
              <a:buChar char="•"/>
            </a:pPr>
            <a:r>
              <a:rPr lang="en-US" sz="1600" b="1" dirty="0"/>
              <a:t>Only safety hardware evaluated using the MASH 2016 criteria will be allowed for new permanent installations and full replacements on contracts with a letting date after the following dates:</a:t>
            </a:r>
          </a:p>
          <a:p>
            <a:pPr marL="742950" lvl="1" indent="-285750">
              <a:spcAft>
                <a:spcPts val="600"/>
              </a:spcAft>
              <a:buFont typeface="Wingdings" panose="05000000000000000000" pitchFamily="2" charset="2"/>
              <a:buChar char="v"/>
            </a:pPr>
            <a:r>
              <a:rPr lang="en-US" sz="1600" b="1" dirty="0">
                <a:highlight>
                  <a:srgbClr val="FFFF00"/>
                </a:highlight>
              </a:rPr>
              <a:t>December 31,2017:  w-beam guiderail and cast-in-place concrete barriers</a:t>
            </a:r>
          </a:p>
          <a:p>
            <a:pPr marL="742950" lvl="1" indent="-285750">
              <a:spcAft>
                <a:spcPts val="600"/>
              </a:spcAft>
              <a:buFont typeface="Wingdings" panose="05000000000000000000" pitchFamily="2" charset="2"/>
              <a:buChar char="v"/>
            </a:pPr>
            <a:r>
              <a:rPr lang="en-US" sz="1600" b="1" dirty="0"/>
              <a:t>June 30, 2018:  w-beam guiderail terminals</a:t>
            </a:r>
          </a:p>
          <a:p>
            <a:pPr marL="742950" lvl="1" indent="-285750">
              <a:spcAft>
                <a:spcPts val="600"/>
              </a:spcAft>
              <a:buFont typeface="Wingdings" panose="05000000000000000000" pitchFamily="2" charset="2"/>
              <a:buChar char="v"/>
            </a:pPr>
            <a:r>
              <a:rPr lang="en-US" sz="1600" b="1" dirty="0"/>
              <a:t>December 31, 2018:  cable barriers, cable barrier terminals, and crash cushions</a:t>
            </a:r>
          </a:p>
          <a:p>
            <a:pPr marL="742950" lvl="1" indent="-285750">
              <a:spcAft>
                <a:spcPts val="600"/>
              </a:spcAft>
              <a:buFont typeface="Wingdings" panose="05000000000000000000" pitchFamily="2" charset="2"/>
              <a:buChar char="v"/>
            </a:pPr>
            <a:r>
              <a:rPr lang="en-US" sz="1600" b="1" dirty="0"/>
              <a:t>December 31, 2019:  bridge rails, transitions, all other longitudinal barriers (including portable barriers installed permanently), other terminals, sign supports, and all other breakaway hardware</a:t>
            </a:r>
          </a:p>
        </p:txBody>
      </p:sp>
      <p:sp>
        <p:nvSpPr>
          <p:cNvPr id="9" name="TextBox 8">
            <a:extLst>
              <a:ext uri="{FF2B5EF4-FFF2-40B4-BE49-F238E27FC236}">
                <a16:creationId xmlns:a16="http://schemas.microsoft.com/office/drawing/2014/main" id="{4C77C087-AA2C-4A56-80C8-3993C1566BE7}"/>
              </a:ext>
            </a:extLst>
          </p:cNvPr>
          <p:cNvSpPr txBox="1"/>
          <p:nvPr/>
        </p:nvSpPr>
        <p:spPr>
          <a:xfrm>
            <a:off x="420030" y="5170468"/>
            <a:ext cx="7772400" cy="861774"/>
          </a:xfrm>
          <a:prstGeom prst="rect">
            <a:avLst/>
          </a:prstGeom>
          <a:noFill/>
        </p:spPr>
        <p:txBody>
          <a:bodyPr wrap="square" rtlCol="0">
            <a:spAutoFit/>
          </a:bodyPr>
          <a:lstStyle/>
          <a:p>
            <a:r>
              <a:rPr lang="en-US" sz="1600" b="1" dirty="0">
                <a:solidFill>
                  <a:srgbClr val="C00000"/>
                </a:solidFill>
              </a:rPr>
              <a:t>The AASHTO/FHWA joint implementation agreement can be seen at the following link:</a:t>
            </a:r>
          </a:p>
          <a:p>
            <a:r>
              <a:rPr lang="en-US" b="1" i="1" dirty="0">
                <a:solidFill>
                  <a:srgbClr val="0000FF"/>
                </a:solidFill>
              </a:rPr>
              <a:t>https://safety.fhwa.dot.gov/.../memo_joint_implementation_agmt.pdf</a:t>
            </a:r>
            <a:endParaRPr lang="en-US" b="1" dirty="0">
              <a:solidFill>
                <a:srgbClr val="0000FF"/>
              </a:solidFill>
            </a:endParaRPr>
          </a:p>
        </p:txBody>
      </p:sp>
    </p:spTree>
    <p:extLst>
      <p:ext uri="{BB962C8B-B14F-4D97-AF65-F5344CB8AC3E}">
        <p14:creationId xmlns:p14="http://schemas.microsoft.com/office/powerpoint/2010/main" val="32342215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07526-6FF2-47F6-B5AA-1D2E758AFD0D}"/>
              </a:ext>
            </a:extLst>
          </p:cNvPr>
          <p:cNvSpPr>
            <a:spLocks noGrp="1"/>
          </p:cNvSpPr>
          <p:nvPr>
            <p:ph type="title"/>
          </p:nvPr>
        </p:nvSpPr>
        <p:spPr>
          <a:xfrm>
            <a:off x="395868" y="481729"/>
            <a:ext cx="8229600" cy="701675"/>
          </a:xfrm>
        </p:spPr>
        <p:txBody>
          <a:bodyPr/>
          <a:lstStyle/>
          <a:p>
            <a:r>
              <a:rPr lang="en-US" sz="3200" b="1" dirty="0">
                <a:solidFill>
                  <a:srgbClr val="FF0000"/>
                </a:solidFill>
                <a:latin typeface="Arial" panose="020B0604020202020204" pitchFamily="34" charset="0"/>
                <a:cs typeface="Arial" panose="020B0604020202020204" pitchFamily="34" charset="0"/>
              </a:rPr>
              <a:t>IMPLEMENTATION DATES</a:t>
            </a:r>
          </a:p>
        </p:txBody>
      </p:sp>
      <p:sp>
        <p:nvSpPr>
          <p:cNvPr id="3" name="Slide Number Placeholder 2">
            <a:extLst>
              <a:ext uri="{FF2B5EF4-FFF2-40B4-BE49-F238E27FC236}">
                <a16:creationId xmlns:a16="http://schemas.microsoft.com/office/drawing/2014/main" id="{85A1F837-8F7C-4D62-A414-F5838B197C6B}"/>
              </a:ext>
            </a:extLst>
          </p:cNvPr>
          <p:cNvSpPr>
            <a:spLocks noGrp="1"/>
          </p:cNvSpPr>
          <p:nvPr>
            <p:ph type="sldNum" sz="quarter" idx="12"/>
          </p:nvPr>
        </p:nvSpPr>
        <p:spPr/>
        <p:txBody>
          <a:bodyPr/>
          <a:lstStyle/>
          <a:p>
            <a:fld id="{0803AA22-82C5-47D3-9F83-09789217ECF1}" type="slidenum">
              <a:rPr lang="en-US" smtClean="0"/>
              <a:pPr/>
              <a:t>17</a:t>
            </a:fld>
            <a:endParaRPr lang="en-US"/>
          </a:p>
        </p:txBody>
      </p:sp>
      <p:sp>
        <p:nvSpPr>
          <p:cNvPr id="5" name="TextBox 4">
            <a:extLst>
              <a:ext uri="{FF2B5EF4-FFF2-40B4-BE49-F238E27FC236}">
                <a16:creationId xmlns:a16="http://schemas.microsoft.com/office/drawing/2014/main" id="{58E0DC2A-1890-4D4D-A60E-047DA3FB5B06}"/>
              </a:ext>
            </a:extLst>
          </p:cNvPr>
          <p:cNvSpPr txBox="1"/>
          <p:nvPr/>
        </p:nvSpPr>
        <p:spPr>
          <a:xfrm>
            <a:off x="420029" y="1200150"/>
            <a:ext cx="7772400" cy="473975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b="1" dirty="0"/>
              <a:t>FHWA Memorandum (6/28/18)</a:t>
            </a:r>
          </a:p>
          <a:p>
            <a:pPr>
              <a:spcAft>
                <a:spcPts val="600"/>
              </a:spcAft>
            </a:pPr>
            <a:r>
              <a:rPr lang="en-US" sz="1600" b="1" dirty="0" smtClean="0"/>
              <a:t>	The </a:t>
            </a:r>
            <a:r>
              <a:rPr lang="en-US" sz="1600" b="1" dirty="0"/>
              <a:t>sunset date June 30, 2018 for w-beam terminals </a:t>
            </a:r>
            <a:r>
              <a:rPr lang="en-US" sz="1600" b="1" dirty="0">
                <a:solidFill>
                  <a:srgbClr val="FF0000"/>
                </a:solidFill>
              </a:rPr>
              <a:t>now only cover </a:t>
            </a:r>
            <a:r>
              <a:rPr lang="en-US" sz="1600" b="1" dirty="0" smtClean="0">
                <a:solidFill>
                  <a:srgbClr val="FF0000"/>
                </a:solidFill>
              </a:rPr>
              <a:t>	tangent terminals</a:t>
            </a:r>
            <a:r>
              <a:rPr lang="en-US" sz="1600" b="1" dirty="0"/>
              <a:t>. Other applications such as double-sided or </a:t>
            </a:r>
            <a:r>
              <a:rPr lang="en-US" sz="1600" b="1" dirty="0" smtClean="0"/>
              <a:t>	median </a:t>
            </a:r>
            <a:r>
              <a:rPr lang="en-US" sz="1600" b="1" dirty="0"/>
              <a:t>terminals, flared </a:t>
            </a:r>
            <a:r>
              <a:rPr lang="en-US" sz="1600" b="1" dirty="0" smtClean="0"/>
              <a:t>terminals</a:t>
            </a:r>
            <a:r>
              <a:rPr lang="en-US" sz="1600" b="1" dirty="0"/>
              <a:t>, and terminals installed on a flare, </a:t>
            </a:r>
            <a:r>
              <a:rPr lang="en-US" sz="1600" b="1" dirty="0" smtClean="0"/>
              <a:t>	are </a:t>
            </a:r>
            <a:r>
              <a:rPr lang="en-US" sz="1600" b="1" dirty="0"/>
              <a:t>included in the December 31, </a:t>
            </a:r>
            <a:r>
              <a:rPr lang="en-US" sz="1600" b="1" dirty="0" smtClean="0"/>
              <a:t>2019</a:t>
            </a:r>
            <a:r>
              <a:rPr lang="en-US" sz="1600" b="1" dirty="0"/>
              <a:t>, sunset date for “all other </a:t>
            </a:r>
            <a:r>
              <a:rPr lang="en-US" sz="1600" b="1" dirty="0" smtClean="0"/>
              <a:t>	terminals</a:t>
            </a:r>
            <a:r>
              <a:rPr lang="en-US" sz="1600" b="1" dirty="0"/>
              <a:t>.” </a:t>
            </a:r>
          </a:p>
          <a:p>
            <a:pPr marL="285750" indent="-285750">
              <a:spcAft>
                <a:spcPts val="600"/>
              </a:spcAft>
              <a:buFont typeface="Arial" panose="020B0604020202020204" pitchFamily="34" charset="0"/>
              <a:buChar char="•"/>
            </a:pPr>
            <a:r>
              <a:rPr lang="en-US" sz="1600" b="1" dirty="0"/>
              <a:t>FHWA Memorandum (8/6/18)</a:t>
            </a:r>
          </a:p>
          <a:p>
            <a:pPr>
              <a:spcAft>
                <a:spcPts val="600"/>
              </a:spcAft>
            </a:pPr>
            <a:r>
              <a:rPr lang="en-US" sz="1600" b="1" dirty="0" smtClean="0"/>
              <a:t>	Cable </a:t>
            </a:r>
            <a:r>
              <a:rPr lang="en-US" sz="1600" b="1" dirty="0"/>
              <a:t>barriers and cable barrier terminals are now included in the </a:t>
            </a:r>
            <a:r>
              <a:rPr lang="en-US" sz="1600" b="1" dirty="0" smtClean="0"/>
              <a:t>	December 31, 2019</a:t>
            </a:r>
            <a:r>
              <a:rPr lang="en-US" sz="1600" b="1" dirty="0"/>
              <a:t>, sunset date for “all other longitudinal barriers” </a:t>
            </a:r>
            <a:r>
              <a:rPr lang="en-US" sz="1600" b="1" dirty="0" smtClean="0"/>
              <a:t>	and </a:t>
            </a:r>
            <a:r>
              <a:rPr lang="en-US" sz="1600" b="1" dirty="0"/>
              <a:t>“all other terminals</a:t>
            </a:r>
            <a:r>
              <a:rPr lang="en-US" sz="1600" b="1" dirty="0" smtClean="0"/>
              <a:t>.”</a:t>
            </a:r>
          </a:p>
          <a:p>
            <a:pPr marL="285750" indent="-285750">
              <a:spcAft>
                <a:spcPts val="600"/>
              </a:spcAft>
              <a:buFont typeface="Arial" panose="020B0604020202020204" pitchFamily="34" charset="0"/>
              <a:buChar char="•"/>
            </a:pPr>
            <a:r>
              <a:rPr lang="en-US" sz="1600" b="1" dirty="0"/>
              <a:t>FHWA Memorandum (12/20/18)</a:t>
            </a:r>
          </a:p>
          <a:p>
            <a:pPr>
              <a:spcAft>
                <a:spcPts val="600"/>
              </a:spcAft>
            </a:pPr>
            <a:r>
              <a:rPr lang="en-US" sz="1600" b="1" dirty="0" smtClean="0"/>
              <a:t>	If </a:t>
            </a:r>
            <a:r>
              <a:rPr lang="en-US" sz="1600" b="1" dirty="0"/>
              <a:t>a State DOT requests federal-aid reimbursement for a NCHRP 350 </a:t>
            </a:r>
            <a:r>
              <a:rPr lang="en-US" sz="1600" b="1" dirty="0" smtClean="0"/>
              <a:t>	crash cushion </a:t>
            </a:r>
            <a:r>
              <a:rPr lang="en-US" sz="1600" b="1" dirty="0"/>
              <a:t>(that has not been evaluated with the MASH 2016 </a:t>
            </a:r>
            <a:r>
              <a:rPr lang="en-US" sz="1600" b="1" dirty="0" smtClean="0"/>
              <a:t>	crash </a:t>
            </a:r>
            <a:r>
              <a:rPr lang="en-US" sz="1600" b="1" dirty="0"/>
              <a:t>test criteria) on </a:t>
            </a:r>
            <a:r>
              <a:rPr lang="en-US" sz="1600" b="1" dirty="0" smtClean="0"/>
              <a:t>the </a:t>
            </a:r>
            <a:r>
              <a:rPr lang="en-US" sz="1600" b="1" dirty="0"/>
              <a:t>NHS, then the </a:t>
            </a:r>
            <a:r>
              <a:rPr lang="en-US" sz="1600" b="1" dirty="0">
                <a:solidFill>
                  <a:srgbClr val="FF0000"/>
                </a:solidFill>
              </a:rPr>
              <a:t>State should provide an </a:t>
            </a:r>
            <a:r>
              <a:rPr lang="en-US" sz="1600" b="1" dirty="0" smtClean="0">
                <a:solidFill>
                  <a:srgbClr val="FF0000"/>
                </a:solidFill>
              </a:rPr>
              <a:t>	explanation </a:t>
            </a:r>
            <a:r>
              <a:rPr lang="en-US" sz="1600" b="1" dirty="0">
                <a:solidFill>
                  <a:srgbClr val="FF0000"/>
                </a:solidFill>
              </a:rPr>
              <a:t>to FHWA</a:t>
            </a:r>
            <a:r>
              <a:rPr lang="en-US" sz="1600" b="1" dirty="0"/>
              <a:t>.  FHWA will </a:t>
            </a:r>
            <a:r>
              <a:rPr lang="en-US" sz="1600" b="1" dirty="0" smtClean="0"/>
              <a:t>determine </a:t>
            </a:r>
            <a:r>
              <a:rPr lang="en-US" sz="1600" b="1" dirty="0"/>
              <a:t>if the installation of the </a:t>
            </a:r>
            <a:r>
              <a:rPr lang="en-US" sz="1600" b="1" dirty="0" smtClean="0"/>
              <a:t>	NCHRP </a:t>
            </a:r>
            <a:r>
              <a:rPr lang="en-US" sz="1600" b="1" dirty="0"/>
              <a:t>350 crash cushion is acceptable. </a:t>
            </a:r>
          </a:p>
          <a:p>
            <a:pPr marL="285750" indent="-285750">
              <a:spcAft>
                <a:spcPts val="600"/>
              </a:spcAft>
              <a:buFont typeface="Arial" panose="020B0604020202020204" pitchFamily="34" charset="0"/>
              <a:buChar char="•"/>
            </a:pPr>
            <a:endParaRPr lang="en-US" sz="1600" b="1" dirty="0"/>
          </a:p>
        </p:txBody>
      </p:sp>
    </p:spTree>
    <p:extLst>
      <p:ext uri="{BB962C8B-B14F-4D97-AF65-F5344CB8AC3E}">
        <p14:creationId xmlns:p14="http://schemas.microsoft.com/office/powerpoint/2010/main" val="3474981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533400"/>
            <a:ext cx="8229600" cy="1143000"/>
          </a:xfrm>
        </p:spPr>
        <p:txBody>
          <a:bodyPr/>
          <a:lstStyle/>
          <a:p>
            <a:pPr eaLnBrk="1" hangingPunct="1"/>
            <a:r>
              <a:rPr lang="en-US" sz="3200" b="1" dirty="0">
                <a:solidFill>
                  <a:srgbClr val="C00000"/>
                </a:solidFill>
                <a:latin typeface="Arial" panose="020B0604020202020204" pitchFamily="34" charset="0"/>
                <a:cs typeface="Arial" panose="020B0604020202020204" pitchFamily="34" charset="0"/>
              </a:rPr>
              <a:t>1930/40’s Longitudinal Barrier</a:t>
            </a:r>
            <a:r>
              <a:rPr lang="en-US" b="1" dirty="0">
                <a:solidFill>
                  <a:srgbClr val="FF0000"/>
                </a:solidFill>
              </a:rPr>
              <a:t/>
            </a:r>
            <a:br>
              <a:rPr lang="en-US" b="1" dirty="0">
                <a:solidFill>
                  <a:srgbClr val="FF0000"/>
                </a:solidFill>
              </a:rPr>
            </a:br>
            <a:r>
              <a:rPr lang="en-US" sz="2400" b="1" dirty="0">
                <a:solidFill>
                  <a:srgbClr val="003399"/>
                </a:solidFill>
              </a:rPr>
              <a:t>RESETTING “WIRE ROPE FENCE”</a:t>
            </a:r>
            <a:br>
              <a:rPr lang="en-US" sz="2400" b="1" dirty="0">
                <a:solidFill>
                  <a:srgbClr val="003399"/>
                </a:solidFill>
              </a:rPr>
            </a:br>
            <a:r>
              <a:rPr lang="en-US" sz="2400" b="1" dirty="0">
                <a:solidFill>
                  <a:srgbClr val="003399"/>
                </a:solidFill>
              </a:rPr>
              <a:t> 8/30/1945 to 7/1976</a:t>
            </a:r>
          </a:p>
        </p:txBody>
      </p:sp>
      <p:pic>
        <p:nvPicPr>
          <p:cNvPr id="15363" name="Picture 6" descr="P1010020"/>
          <p:cNvPicPr>
            <a:picLocks noGrp="1" noChangeAspect="1" noChangeArrowheads="1"/>
          </p:cNvPicPr>
          <p:nvPr>
            <p:ph sz="half" idx="1"/>
          </p:nvPr>
        </p:nvPicPr>
        <p:blipFill>
          <a:blip r:embed="rId2"/>
          <a:srcRect/>
          <a:stretch>
            <a:fillRect/>
          </a:stretch>
        </p:blipFill>
        <p:spPr>
          <a:xfrm>
            <a:off x="457200" y="2347913"/>
            <a:ext cx="4038600" cy="3028950"/>
          </a:xfrm>
        </p:spPr>
      </p:pic>
      <p:pic>
        <p:nvPicPr>
          <p:cNvPr id="15364" name="Picture 7" descr="P1010026"/>
          <p:cNvPicPr>
            <a:picLocks noGrp="1" noChangeAspect="1" noChangeArrowheads="1"/>
          </p:cNvPicPr>
          <p:nvPr>
            <p:ph sz="half" idx="2"/>
          </p:nvPr>
        </p:nvPicPr>
        <p:blipFill>
          <a:blip r:embed="rId3"/>
          <a:srcRect/>
          <a:stretch>
            <a:fillRect/>
          </a:stretch>
        </p:blipFill>
        <p:spPr>
          <a:xfrm>
            <a:off x="4648200" y="2347913"/>
            <a:ext cx="4038600" cy="3028950"/>
          </a:xfrm>
        </p:spPr>
      </p:pic>
      <p:sp>
        <p:nvSpPr>
          <p:cNvPr id="2" name="Slide Number Placeholder 1"/>
          <p:cNvSpPr>
            <a:spLocks noGrp="1"/>
          </p:cNvSpPr>
          <p:nvPr>
            <p:ph type="sldNum" sz="quarter" idx="12"/>
          </p:nvPr>
        </p:nvSpPr>
        <p:spPr/>
        <p:txBody>
          <a:bodyPr/>
          <a:lstStyle/>
          <a:p>
            <a:fld id="{F8970DA4-BE35-4DE3-9E0C-7506022D6174}"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473364" y="136525"/>
            <a:ext cx="8229600" cy="1428318"/>
          </a:xfrm>
        </p:spPr>
        <p:txBody>
          <a:bodyPr/>
          <a:lstStyle/>
          <a:p>
            <a:pPr algn="l" eaLnBrk="1" hangingPunct="1"/>
            <a:r>
              <a:rPr lang="en-US" sz="3200" b="1" dirty="0">
                <a:solidFill>
                  <a:srgbClr val="C00000"/>
                </a:solidFill>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Brief History on Guide Rail </a:t>
            </a:r>
            <a:r>
              <a:rPr lang="en-US" sz="2400" b="1" dirty="0">
                <a:solidFill>
                  <a:srgbClr val="C00000"/>
                </a:solidFill>
              </a:rPr>
              <a:t>(1956 to 1973)</a:t>
            </a:r>
            <a:r>
              <a:rPr lang="en-US" sz="2400" b="1" dirty="0">
                <a:solidFill>
                  <a:srgbClr val="FF0000"/>
                </a:solidFill>
              </a:rPr>
              <a:t/>
            </a:r>
            <a:br>
              <a:rPr lang="en-US" sz="2400" b="1" dirty="0">
                <a:solidFill>
                  <a:srgbClr val="FF0000"/>
                </a:solidFill>
              </a:rPr>
            </a:br>
            <a:r>
              <a:rPr lang="en-US" sz="2400" b="1" dirty="0">
                <a:solidFill>
                  <a:srgbClr val="003399"/>
                </a:solidFill>
              </a:rPr>
              <a:t>5’-9” Posts at 12.5’ Post Spacing, </a:t>
            </a:r>
            <a:r>
              <a:rPr lang="en-US" sz="2400" b="1" u="sng" dirty="0">
                <a:solidFill>
                  <a:srgbClr val="003399"/>
                </a:solidFill>
              </a:rPr>
              <a:t>No</a:t>
            </a:r>
            <a:r>
              <a:rPr lang="en-US" sz="2400" b="1" dirty="0">
                <a:solidFill>
                  <a:srgbClr val="003399"/>
                </a:solidFill>
              </a:rPr>
              <a:t> Washers, </a:t>
            </a:r>
            <a:r>
              <a:rPr lang="en-US" sz="2400" b="1" u="sng" dirty="0">
                <a:solidFill>
                  <a:srgbClr val="003399"/>
                </a:solidFill>
              </a:rPr>
              <a:t>No</a:t>
            </a:r>
            <a:r>
              <a:rPr lang="en-US" sz="2400" b="1" dirty="0">
                <a:solidFill>
                  <a:srgbClr val="003399"/>
                </a:solidFill>
              </a:rPr>
              <a:t> Blockouts, </a:t>
            </a:r>
            <a:r>
              <a:rPr lang="en-US" sz="2400" b="1" u="sng" dirty="0">
                <a:solidFill>
                  <a:srgbClr val="003399"/>
                </a:solidFill>
              </a:rPr>
              <a:t>No</a:t>
            </a:r>
            <a:r>
              <a:rPr lang="en-US" sz="2400" b="1" dirty="0">
                <a:solidFill>
                  <a:srgbClr val="003399"/>
                </a:solidFill>
              </a:rPr>
              <a:t> Back Up Plates, </a:t>
            </a:r>
            <a:r>
              <a:rPr lang="en-US" sz="2400" b="1" u="sng" dirty="0">
                <a:solidFill>
                  <a:srgbClr val="003399"/>
                </a:solidFill>
              </a:rPr>
              <a:t>No</a:t>
            </a:r>
            <a:r>
              <a:rPr lang="en-US" sz="2400" b="1" dirty="0">
                <a:solidFill>
                  <a:srgbClr val="003399"/>
                </a:solidFill>
              </a:rPr>
              <a:t> End Treatments </a:t>
            </a:r>
          </a:p>
        </p:txBody>
      </p:sp>
      <p:pic>
        <p:nvPicPr>
          <p:cNvPr id="16387" name="Picture 11" descr="P9280051"/>
          <p:cNvPicPr>
            <a:picLocks noGrp="1" noChangeAspect="1" noChangeArrowheads="1"/>
          </p:cNvPicPr>
          <p:nvPr>
            <p:ph sz="half" idx="1"/>
          </p:nvPr>
        </p:nvPicPr>
        <p:blipFill>
          <a:blip r:embed="rId2"/>
          <a:srcRect/>
          <a:stretch>
            <a:fillRect/>
          </a:stretch>
        </p:blipFill>
        <p:spPr>
          <a:xfrm>
            <a:off x="4953000" y="4159250"/>
            <a:ext cx="3505200" cy="2622550"/>
          </a:xfrm>
        </p:spPr>
      </p:pic>
      <p:pic>
        <p:nvPicPr>
          <p:cNvPr id="16388" name="Picture 12" descr="P9280039"/>
          <p:cNvPicPr>
            <a:picLocks noGrp="1" noChangeAspect="1" noChangeArrowheads="1"/>
          </p:cNvPicPr>
          <p:nvPr>
            <p:ph sz="quarter" idx="2"/>
          </p:nvPr>
        </p:nvPicPr>
        <p:blipFill>
          <a:blip r:embed="rId3"/>
          <a:srcRect/>
          <a:stretch>
            <a:fillRect/>
          </a:stretch>
        </p:blipFill>
        <p:spPr>
          <a:xfrm>
            <a:off x="4932218" y="1507403"/>
            <a:ext cx="3505200" cy="2624138"/>
          </a:xfrm>
        </p:spPr>
      </p:pic>
      <p:pic>
        <p:nvPicPr>
          <p:cNvPr id="16389" name="Picture 14" descr="P1010030"/>
          <p:cNvPicPr>
            <a:picLocks noGrp="1" noChangeAspect="1" noChangeArrowheads="1"/>
          </p:cNvPicPr>
          <p:nvPr>
            <p:ph sz="quarter" idx="3"/>
          </p:nvPr>
        </p:nvPicPr>
        <p:blipFill>
          <a:blip r:embed="rId4"/>
          <a:srcRect/>
          <a:stretch>
            <a:fillRect/>
          </a:stretch>
        </p:blipFill>
        <p:spPr>
          <a:xfrm>
            <a:off x="304800" y="2150197"/>
            <a:ext cx="4419600" cy="3316287"/>
          </a:xfrm>
        </p:spPr>
      </p:pic>
      <p:sp>
        <p:nvSpPr>
          <p:cNvPr id="2" name="Slide Number Placeholder 1"/>
          <p:cNvSpPr>
            <a:spLocks noGrp="1"/>
          </p:cNvSpPr>
          <p:nvPr>
            <p:ph type="sldNum" sz="quarter" idx="12"/>
          </p:nvPr>
        </p:nvSpPr>
        <p:spPr/>
        <p:txBody>
          <a:bodyPr/>
          <a:lstStyle/>
          <a:p>
            <a:fld id="{95C101C1-7E81-498A-BC1C-FC4304F1CF50}" type="slidenum">
              <a:rPr lang="en-US" smtClean="0"/>
              <a:pPr/>
              <a:t>19</a:t>
            </a:fld>
            <a:endParaRPr lang="en-US"/>
          </a:p>
        </p:txBody>
      </p:sp>
      <p:sp>
        <p:nvSpPr>
          <p:cNvPr id="3" name="TextBox 2">
            <a:extLst>
              <a:ext uri="{FF2B5EF4-FFF2-40B4-BE49-F238E27FC236}">
                <a16:creationId xmlns:a16="http://schemas.microsoft.com/office/drawing/2014/main" id="{16328F2D-9336-4A71-BCDE-C4F8D8159AD5}"/>
              </a:ext>
            </a:extLst>
          </p:cNvPr>
          <p:cNvSpPr txBox="1"/>
          <p:nvPr/>
        </p:nvSpPr>
        <p:spPr>
          <a:xfrm>
            <a:off x="462015" y="5619927"/>
            <a:ext cx="4419600" cy="830997"/>
          </a:xfrm>
          <a:prstGeom prst="rect">
            <a:avLst/>
          </a:prstGeom>
          <a:noFill/>
        </p:spPr>
        <p:txBody>
          <a:bodyPr wrap="square" rtlCol="0">
            <a:spAutoFit/>
          </a:bodyPr>
          <a:lstStyle/>
          <a:p>
            <a:r>
              <a:rPr lang="en-US" sz="1600" b="1" dirty="0"/>
              <a:t>1970 to 1973 added rectangular washers and 13” high blockouts.  4/22/68 started attaching guide rail to parapets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1325562"/>
          </a:xfrm>
        </p:spPr>
        <p:txBody>
          <a:bodyPr/>
          <a:lstStyle/>
          <a:p>
            <a:pPr eaLnBrk="1" hangingPunct="1"/>
            <a:r>
              <a:rPr lang="en-US" sz="3200" b="1" dirty="0" smtClean="0">
                <a:solidFill>
                  <a:srgbClr val="C00000"/>
                </a:solidFill>
                <a:latin typeface="Arial" panose="020B0604020202020204" pitchFamily="34" charset="0"/>
                <a:cs typeface="Arial" panose="020B0604020202020204" pitchFamily="34" charset="0"/>
              </a:rPr>
              <a:t>NJDOT Roadway Standards Unit</a:t>
            </a:r>
            <a:endParaRPr lang="en-US" sz="2800" b="1" dirty="0">
              <a:solidFill>
                <a:srgbClr val="003399"/>
              </a:solidFill>
            </a:endParaRPr>
          </a:p>
        </p:txBody>
      </p:sp>
      <p:sp>
        <p:nvSpPr>
          <p:cNvPr id="3075" name="Rectangle 3"/>
          <p:cNvSpPr>
            <a:spLocks noGrp="1" noChangeArrowheads="1"/>
          </p:cNvSpPr>
          <p:nvPr>
            <p:ph type="body" idx="1"/>
          </p:nvPr>
        </p:nvSpPr>
        <p:spPr>
          <a:xfrm>
            <a:off x="424873" y="1905000"/>
            <a:ext cx="8229600" cy="4114800"/>
          </a:xfrm>
        </p:spPr>
        <p:txBody>
          <a:bodyPr/>
          <a:lstStyle/>
          <a:p>
            <a:pPr eaLnBrk="1" hangingPunct="1"/>
            <a:r>
              <a:rPr lang="en-US" sz="1800" b="1" dirty="0" smtClean="0"/>
              <a:t>Our responsibility is to ensure that the standards in our design documents are complete and updated as needed.</a:t>
            </a:r>
          </a:p>
          <a:p>
            <a:pPr eaLnBrk="1" hangingPunct="1"/>
            <a:endParaRPr lang="en-US" sz="1800" b="1" dirty="0"/>
          </a:p>
          <a:p>
            <a:pPr eaLnBrk="1" hangingPunct="1"/>
            <a:r>
              <a:rPr lang="en-US" sz="1800" b="1" dirty="0" smtClean="0"/>
              <a:t>We don’t usually provide guide rail presentation or training.</a:t>
            </a:r>
          </a:p>
          <a:p>
            <a:pPr eaLnBrk="1" hangingPunct="1"/>
            <a:endParaRPr lang="en-US" sz="1800" b="1" dirty="0"/>
          </a:p>
          <a:p>
            <a:pPr eaLnBrk="1" hangingPunct="1"/>
            <a:r>
              <a:rPr lang="en-US" sz="1800" b="1" dirty="0" smtClean="0"/>
              <a:t>We have experienced many times where guide rail related inquires on projects are first directed to our office for resolution when they really belong with project designers.  </a:t>
            </a:r>
          </a:p>
          <a:p>
            <a:pPr eaLnBrk="1" hangingPunct="1"/>
            <a:endParaRPr lang="en-US" sz="1800" b="1" dirty="0" smtClean="0"/>
          </a:p>
          <a:p>
            <a:pPr eaLnBrk="1" hangingPunct="1"/>
            <a:r>
              <a:rPr lang="en-US" sz="1800" b="1" dirty="0" smtClean="0"/>
              <a:t>It is important not to bypassing the designer, in order to ensure they are included in decisions, as they are the one who is ultimately responsible for the project design.  </a:t>
            </a:r>
            <a:endParaRPr lang="en-US" sz="1800" b="1" dirty="0"/>
          </a:p>
        </p:txBody>
      </p:sp>
      <p:sp>
        <p:nvSpPr>
          <p:cNvPr id="2" name="Slide Number Placeholder 1"/>
          <p:cNvSpPr>
            <a:spLocks noGrp="1"/>
          </p:cNvSpPr>
          <p:nvPr>
            <p:ph type="sldNum" sz="quarter" idx="12"/>
          </p:nvPr>
        </p:nvSpPr>
        <p:spPr/>
        <p:txBody>
          <a:bodyPr/>
          <a:lstStyle/>
          <a:p>
            <a:fld id="{1E5F81F0-EA01-437F-B6BE-E0F7829543C5}"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p:txBody>
          <a:bodyPr/>
          <a:lstStyle/>
          <a:p>
            <a:pPr eaLnBrk="1" hangingPunct="1"/>
            <a:r>
              <a:rPr lang="en-US" sz="2400" b="1" dirty="0">
                <a:solidFill>
                  <a:srgbClr val="C00000"/>
                </a:solidFill>
                <a:latin typeface="Arial" panose="020B0604020202020204" pitchFamily="34" charset="0"/>
                <a:cs typeface="Arial" panose="020B0604020202020204" pitchFamily="34" charset="0"/>
              </a:rPr>
              <a:t>Brief History on Guide Rail in NJDOT (9/26/73 - 7/29/88)</a:t>
            </a:r>
            <a:br>
              <a:rPr lang="en-US" sz="2400" b="1" dirty="0">
                <a:solidFill>
                  <a:srgbClr val="C00000"/>
                </a:solidFill>
                <a:latin typeface="Arial" panose="020B0604020202020204" pitchFamily="34" charset="0"/>
                <a:cs typeface="Arial" panose="020B0604020202020204" pitchFamily="34" charset="0"/>
              </a:rPr>
            </a:br>
            <a:r>
              <a:rPr lang="en-US" sz="2000" b="1" dirty="0">
                <a:solidFill>
                  <a:srgbClr val="003399"/>
                </a:solidFill>
              </a:rPr>
              <a:t>5’-9” Posts at 6’-3” Post Spacing, Rectangular Washers, 13” High Steel Blockouts, </a:t>
            </a:r>
            <a:r>
              <a:rPr lang="en-US" sz="2000" b="1" u="sng" dirty="0">
                <a:solidFill>
                  <a:srgbClr val="003399"/>
                </a:solidFill>
              </a:rPr>
              <a:t>No</a:t>
            </a:r>
            <a:r>
              <a:rPr lang="en-US" sz="2000" b="1" dirty="0">
                <a:solidFill>
                  <a:srgbClr val="003399"/>
                </a:solidFill>
              </a:rPr>
              <a:t> back Up Plates (Pre-NCHRP 230)</a:t>
            </a:r>
          </a:p>
        </p:txBody>
      </p:sp>
      <p:pic>
        <p:nvPicPr>
          <p:cNvPr id="17411" name="Picture 9" descr="P9280023"/>
          <p:cNvPicPr>
            <a:picLocks noGrp="1" noChangeAspect="1" noChangeArrowheads="1"/>
          </p:cNvPicPr>
          <p:nvPr>
            <p:ph sz="half" idx="1"/>
          </p:nvPr>
        </p:nvPicPr>
        <p:blipFill>
          <a:blip r:embed="rId2"/>
          <a:srcRect/>
          <a:stretch>
            <a:fillRect/>
          </a:stretch>
        </p:blipFill>
        <p:spPr>
          <a:xfrm>
            <a:off x="152400" y="2133600"/>
            <a:ext cx="4800600" cy="3592513"/>
          </a:xfrm>
        </p:spPr>
      </p:pic>
      <p:pic>
        <p:nvPicPr>
          <p:cNvPr id="17412" name="Picture 10" descr="P9280022"/>
          <p:cNvPicPr>
            <a:picLocks noGrp="1" noChangeAspect="1" noChangeArrowheads="1"/>
          </p:cNvPicPr>
          <p:nvPr>
            <p:ph sz="quarter" idx="2"/>
          </p:nvPr>
        </p:nvPicPr>
        <p:blipFill>
          <a:blip r:embed="rId3"/>
          <a:srcRect/>
          <a:stretch>
            <a:fillRect/>
          </a:stretch>
        </p:blipFill>
        <p:spPr>
          <a:xfrm>
            <a:off x="5181600" y="1390650"/>
            <a:ext cx="3276600" cy="2452688"/>
          </a:xfrm>
        </p:spPr>
      </p:pic>
      <p:pic>
        <p:nvPicPr>
          <p:cNvPr id="17413" name="Picture 11" descr="P9280020"/>
          <p:cNvPicPr>
            <a:picLocks noGrp="1" noChangeAspect="1" noChangeArrowheads="1"/>
          </p:cNvPicPr>
          <p:nvPr>
            <p:ph sz="quarter" idx="3"/>
          </p:nvPr>
        </p:nvPicPr>
        <p:blipFill>
          <a:blip r:embed="rId4"/>
          <a:srcRect/>
          <a:stretch>
            <a:fillRect/>
          </a:stretch>
        </p:blipFill>
        <p:spPr>
          <a:xfrm>
            <a:off x="5105400" y="4114800"/>
            <a:ext cx="3405188" cy="2547938"/>
          </a:xfrm>
        </p:spPr>
      </p:pic>
      <p:sp>
        <p:nvSpPr>
          <p:cNvPr id="2" name="Slide Number Placeholder 1"/>
          <p:cNvSpPr>
            <a:spLocks noGrp="1"/>
          </p:cNvSpPr>
          <p:nvPr>
            <p:ph type="sldNum" sz="quarter" idx="12"/>
          </p:nvPr>
        </p:nvSpPr>
        <p:spPr/>
        <p:txBody>
          <a:bodyPr/>
          <a:lstStyle/>
          <a:p>
            <a:fld id="{95C101C1-7E81-498A-BC1C-FC4304F1CF50}" type="slidenum">
              <a:rPr lang="en-US" smtClean="0"/>
              <a:pPr/>
              <a:t>20</a:t>
            </a:fld>
            <a:endParaRPr lang="en-US"/>
          </a:p>
        </p:txBody>
      </p:sp>
      <p:sp>
        <p:nvSpPr>
          <p:cNvPr id="3" name="TextBox 2"/>
          <p:cNvSpPr txBox="1"/>
          <p:nvPr/>
        </p:nvSpPr>
        <p:spPr>
          <a:xfrm>
            <a:off x="304800" y="5739408"/>
            <a:ext cx="4648200" cy="830997"/>
          </a:xfrm>
          <a:prstGeom prst="rect">
            <a:avLst/>
          </a:prstGeom>
          <a:noFill/>
        </p:spPr>
        <p:txBody>
          <a:bodyPr wrap="square" rtlCol="0">
            <a:spAutoFit/>
          </a:bodyPr>
          <a:lstStyle/>
          <a:p>
            <a:r>
              <a:rPr lang="en-US" sz="1600" b="1" dirty="0"/>
              <a:t>Approach End Terminals:</a:t>
            </a:r>
          </a:p>
          <a:p>
            <a:r>
              <a:rPr lang="en-US" sz="1600" b="1" dirty="0"/>
              <a:t>Beam GR Anchorage: 1973 to July 1976</a:t>
            </a:r>
          </a:p>
          <a:p>
            <a:r>
              <a:rPr lang="en-US" sz="1600" b="1" dirty="0"/>
              <a:t>BCT: January 1976 to March 1996</a:t>
            </a:r>
          </a:p>
        </p:txBody>
      </p:sp>
      <p:sp>
        <p:nvSpPr>
          <p:cNvPr id="4" name="TextBox 3">
            <a:extLst>
              <a:ext uri="{FF2B5EF4-FFF2-40B4-BE49-F238E27FC236}">
                <a16:creationId xmlns:a16="http://schemas.microsoft.com/office/drawing/2014/main" id="{1DFC3768-7EFC-43AE-88D1-2D207E0FECEA}"/>
              </a:ext>
            </a:extLst>
          </p:cNvPr>
          <p:cNvSpPr txBox="1"/>
          <p:nvPr/>
        </p:nvSpPr>
        <p:spPr>
          <a:xfrm>
            <a:off x="533400" y="1355257"/>
            <a:ext cx="4419600" cy="830997"/>
          </a:xfrm>
          <a:prstGeom prst="rect">
            <a:avLst/>
          </a:prstGeom>
          <a:noFill/>
        </p:spPr>
        <p:txBody>
          <a:bodyPr wrap="square" rtlCol="0">
            <a:spAutoFit/>
          </a:bodyPr>
          <a:lstStyle/>
          <a:p>
            <a:r>
              <a:rPr lang="en-US" sz="1600" b="1" dirty="0"/>
              <a:t>3/13/84 Federal Technical  Advisory said stop using rectangular washers and start using backup plates</a:t>
            </a:r>
          </a:p>
        </p:txBody>
      </p:sp>
    </p:spTree>
    <p:extLst>
      <p:ext uri="{BB962C8B-B14F-4D97-AF65-F5344CB8AC3E}">
        <p14:creationId xmlns:p14="http://schemas.microsoft.com/office/powerpoint/2010/main" val="21900136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p:txBody>
          <a:bodyPr/>
          <a:lstStyle/>
          <a:p>
            <a:pPr eaLnBrk="1" hangingPunct="1"/>
            <a:r>
              <a:rPr lang="en-US" sz="2400" b="1" dirty="0">
                <a:solidFill>
                  <a:srgbClr val="C00000"/>
                </a:solidFill>
                <a:latin typeface="Arial" panose="020B0604020202020204" pitchFamily="34" charset="0"/>
                <a:cs typeface="Arial" panose="020B0604020202020204" pitchFamily="34" charset="0"/>
              </a:rPr>
              <a:t>Brief History on Guide Rail in NJDOT (7/29/88 - 2/11/99)</a:t>
            </a:r>
            <a:br>
              <a:rPr lang="en-US" sz="2400" b="1" dirty="0">
                <a:solidFill>
                  <a:srgbClr val="C00000"/>
                </a:solidFill>
                <a:latin typeface="Arial" panose="020B0604020202020204" pitchFamily="34" charset="0"/>
                <a:cs typeface="Arial" panose="020B0604020202020204" pitchFamily="34" charset="0"/>
              </a:rPr>
            </a:br>
            <a:r>
              <a:rPr lang="en-US" sz="2000" b="1" dirty="0">
                <a:solidFill>
                  <a:srgbClr val="003399"/>
                </a:solidFill>
              </a:rPr>
              <a:t>6’ Posts at 6’-3” Post Spacing, 14” High Steel Blockouts, Back Up Plates, </a:t>
            </a:r>
            <a:r>
              <a:rPr lang="en-US" sz="2000" b="1" u="sng" dirty="0">
                <a:solidFill>
                  <a:srgbClr val="003399"/>
                </a:solidFill>
              </a:rPr>
              <a:t>No</a:t>
            </a:r>
            <a:r>
              <a:rPr lang="en-US" sz="2000" b="1" dirty="0">
                <a:solidFill>
                  <a:srgbClr val="003399"/>
                </a:solidFill>
              </a:rPr>
              <a:t> Washers (NCHRP 230)</a:t>
            </a:r>
          </a:p>
        </p:txBody>
      </p:sp>
      <p:pic>
        <p:nvPicPr>
          <p:cNvPr id="18435" name="Picture 12" descr="PA050048"/>
          <p:cNvPicPr>
            <a:picLocks noGrp="1" noChangeAspect="1" noChangeArrowheads="1"/>
          </p:cNvPicPr>
          <p:nvPr>
            <p:ph sz="half" idx="1"/>
          </p:nvPr>
        </p:nvPicPr>
        <p:blipFill>
          <a:blip r:embed="rId3"/>
          <a:srcRect/>
          <a:stretch>
            <a:fillRect/>
          </a:stretch>
        </p:blipFill>
        <p:spPr>
          <a:xfrm>
            <a:off x="5257800" y="4114800"/>
            <a:ext cx="3429000" cy="2571750"/>
          </a:xfrm>
        </p:spPr>
      </p:pic>
      <p:pic>
        <p:nvPicPr>
          <p:cNvPr id="18436" name="Picture 9" descr="PA050049"/>
          <p:cNvPicPr>
            <a:picLocks noGrp="1" noChangeAspect="1" noChangeArrowheads="1"/>
          </p:cNvPicPr>
          <p:nvPr>
            <p:ph sz="quarter" idx="2"/>
          </p:nvPr>
        </p:nvPicPr>
        <p:blipFill>
          <a:blip r:embed="rId4"/>
          <a:srcRect/>
          <a:stretch>
            <a:fillRect/>
          </a:stretch>
        </p:blipFill>
        <p:spPr>
          <a:xfrm>
            <a:off x="5210175" y="1430338"/>
            <a:ext cx="3476625" cy="2608262"/>
          </a:xfrm>
        </p:spPr>
      </p:pic>
      <p:pic>
        <p:nvPicPr>
          <p:cNvPr id="18437" name="Picture 11" descr="PA050046"/>
          <p:cNvPicPr>
            <a:picLocks noGrp="1" noChangeAspect="1" noChangeArrowheads="1"/>
          </p:cNvPicPr>
          <p:nvPr>
            <p:ph sz="quarter" idx="3"/>
          </p:nvPr>
        </p:nvPicPr>
        <p:blipFill>
          <a:blip r:embed="rId5"/>
          <a:srcRect/>
          <a:stretch>
            <a:fillRect/>
          </a:stretch>
        </p:blipFill>
        <p:spPr>
          <a:xfrm>
            <a:off x="152400" y="1885950"/>
            <a:ext cx="4800600" cy="3600450"/>
          </a:xfrm>
        </p:spPr>
      </p:pic>
      <p:sp>
        <p:nvSpPr>
          <p:cNvPr id="2" name="Slide Number Placeholder 1"/>
          <p:cNvSpPr>
            <a:spLocks noGrp="1"/>
          </p:cNvSpPr>
          <p:nvPr>
            <p:ph type="sldNum" sz="quarter" idx="12"/>
          </p:nvPr>
        </p:nvSpPr>
        <p:spPr/>
        <p:txBody>
          <a:bodyPr/>
          <a:lstStyle/>
          <a:p>
            <a:fld id="{95C101C1-7E81-498A-BC1C-FC4304F1CF50}" type="slidenum">
              <a:rPr lang="en-US" smtClean="0"/>
              <a:pPr/>
              <a:t>21</a:t>
            </a:fld>
            <a:endParaRPr lang="en-US"/>
          </a:p>
        </p:txBody>
      </p:sp>
      <p:sp>
        <p:nvSpPr>
          <p:cNvPr id="3" name="TextBox 2"/>
          <p:cNvSpPr txBox="1"/>
          <p:nvPr/>
        </p:nvSpPr>
        <p:spPr>
          <a:xfrm>
            <a:off x="287193" y="5539213"/>
            <a:ext cx="4953000" cy="1077218"/>
          </a:xfrm>
          <a:prstGeom prst="rect">
            <a:avLst/>
          </a:prstGeom>
          <a:noFill/>
        </p:spPr>
        <p:txBody>
          <a:bodyPr wrap="square" rtlCol="0">
            <a:spAutoFit/>
          </a:bodyPr>
          <a:lstStyle/>
          <a:p>
            <a:r>
              <a:rPr lang="en-US" sz="1600" b="1" dirty="0"/>
              <a:t>Approach End Terminals:</a:t>
            </a:r>
          </a:p>
          <a:p>
            <a:r>
              <a:rPr lang="en-US" sz="1600" b="1" dirty="0"/>
              <a:t>BCT: January 1976 to March 1996</a:t>
            </a:r>
          </a:p>
          <a:p>
            <a:r>
              <a:rPr lang="en-US" sz="1600" b="1" dirty="0"/>
              <a:t>NCHRP 350 Terminals: March 1996 to projects awarded before 12/31/2017</a:t>
            </a:r>
          </a:p>
        </p:txBody>
      </p:sp>
    </p:spTree>
    <p:extLst>
      <p:ext uri="{BB962C8B-B14F-4D97-AF65-F5344CB8AC3E}">
        <p14:creationId xmlns:p14="http://schemas.microsoft.com/office/powerpoint/2010/main" val="23298295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sz="quarter"/>
          </p:nvPr>
        </p:nvSpPr>
        <p:spPr>
          <a:xfrm>
            <a:off x="491836" y="311871"/>
            <a:ext cx="8229600" cy="1265238"/>
          </a:xfrm>
        </p:spPr>
        <p:txBody>
          <a:bodyPr/>
          <a:lstStyle/>
          <a:p>
            <a:pPr eaLnBrk="1" hangingPunct="1"/>
            <a:r>
              <a:rPr lang="en-US" sz="2400" b="1" dirty="0">
                <a:solidFill>
                  <a:srgbClr val="C00000"/>
                </a:solidFill>
                <a:latin typeface="Arial" panose="020B0604020202020204" pitchFamily="34" charset="0"/>
                <a:cs typeface="Arial" panose="020B0604020202020204" pitchFamily="34" charset="0"/>
              </a:rPr>
              <a:t>Brief History on Guide Rail in NJDOT (2/11/99 - Present)</a:t>
            </a:r>
            <a:br>
              <a:rPr lang="en-US" sz="2400" b="1" dirty="0">
                <a:solidFill>
                  <a:srgbClr val="C00000"/>
                </a:solidFill>
                <a:latin typeface="Arial" panose="020B0604020202020204" pitchFamily="34" charset="0"/>
                <a:cs typeface="Arial" panose="020B0604020202020204" pitchFamily="34" charset="0"/>
              </a:rPr>
            </a:br>
            <a:r>
              <a:rPr lang="en-US" sz="2000" b="1" dirty="0">
                <a:solidFill>
                  <a:srgbClr val="003399"/>
                </a:solidFill>
              </a:rPr>
              <a:t>6’ Posts at 6’-3” Post Spacing, Wooden (Up to 12/20/2007) or Synthetic Blockouts, </a:t>
            </a:r>
            <a:r>
              <a:rPr lang="en-US" sz="2000" b="1" u="sng" dirty="0">
                <a:solidFill>
                  <a:srgbClr val="003399"/>
                </a:solidFill>
              </a:rPr>
              <a:t>No</a:t>
            </a:r>
            <a:r>
              <a:rPr lang="en-US" sz="2000" b="1" dirty="0">
                <a:solidFill>
                  <a:srgbClr val="003399"/>
                </a:solidFill>
              </a:rPr>
              <a:t> Washers, </a:t>
            </a:r>
            <a:r>
              <a:rPr lang="en-US" sz="2000" b="1" u="sng" dirty="0">
                <a:solidFill>
                  <a:srgbClr val="003399"/>
                </a:solidFill>
              </a:rPr>
              <a:t>No</a:t>
            </a:r>
            <a:r>
              <a:rPr lang="en-US" sz="2000" b="1" dirty="0">
                <a:solidFill>
                  <a:srgbClr val="003399"/>
                </a:solidFill>
              </a:rPr>
              <a:t> Back Up Plates </a:t>
            </a:r>
            <a:br>
              <a:rPr lang="en-US" sz="2000" b="1" dirty="0">
                <a:solidFill>
                  <a:srgbClr val="003399"/>
                </a:solidFill>
              </a:rPr>
            </a:br>
            <a:r>
              <a:rPr lang="en-US" sz="2000" b="1" dirty="0">
                <a:solidFill>
                  <a:srgbClr val="003399"/>
                </a:solidFill>
              </a:rPr>
              <a:t>(NCHRP 350)</a:t>
            </a:r>
          </a:p>
        </p:txBody>
      </p:sp>
      <p:pic>
        <p:nvPicPr>
          <p:cNvPr id="19459" name="Picture 9" descr="PA050017"/>
          <p:cNvPicPr>
            <a:picLocks noGrp="1" noChangeAspect="1" noChangeArrowheads="1"/>
          </p:cNvPicPr>
          <p:nvPr>
            <p:ph sz="quarter" idx="2"/>
          </p:nvPr>
        </p:nvPicPr>
        <p:blipFill>
          <a:blip r:embed="rId2"/>
          <a:srcRect/>
          <a:stretch>
            <a:fillRect/>
          </a:stretch>
        </p:blipFill>
        <p:spPr>
          <a:xfrm>
            <a:off x="4800600" y="1600200"/>
            <a:ext cx="3324225" cy="2493963"/>
          </a:xfrm>
        </p:spPr>
      </p:pic>
      <p:pic>
        <p:nvPicPr>
          <p:cNvPr id="19460" name="Picture 10" descr="PA050015"/>
          <p:cNvPicPr>
            <a:picLocks noGrp="1" noChangeAspect="1" noChangeArrowheads="1"/>
          </p:cNvPicPr>
          <p:nvPr>
            <p:ph sz="quarter" idx="3"/>
          </p:nvPr>
        </p:nvPicPr>
        <p:blipFill>
          <a:blip r:embed="rId3"/>
          <a:srcRect/>
          <a:stretch>
            <a:fillRect/>
          </a:stretch>
        </p:blipFill>
        <p:spPr>
          <a:xfrm>
            <a:off x="990600" y="4168775"/>
            <a:ext cx="3352800" cy="2514600"/>
          </a:xfrm>
        </p:spPr>
      </p:pic>
      <p:pic>
        <p:nvPicPr>
          <p:cNvPr id="19461" name="Picture 11" descr="PA050018"/>
          <p:cNvPicPr>
            <a:picLocks noGrp="1" noChangeAspect="1" noChangeArrowheads="1"/>
          </p:cNvPicPr>
          <p:nvPr>
            <p:ph sz="quarter" idx="4"/>
          </p:nvPr>
        </p:nvPicPr>
        <p:blipFill>
          <a:blip r:embed="rId4"/>
          <a:srcRect/>
          <a:stretch>
            <a:fillRect/>
          </a:stretch>
        </p:blipFill>
        <p:spPr>
          <a:xfrm>
            <a:off x="4800600" y="4267200"/>
            <a:ext cx="3221038" cy="2416175"/>
          </a:xfrm>
        </p:spPr>
      </p:pic>
      <p:pic>
        <p:nvPicPr>
          <p:cNvPr id="19462" name="Picture 13" descr="PA050024"/>
          <p:cNvPicPr>
            <a:picLocks noGrp="1" noChangeAspect="1" noChangeArrowheads="1"/>
          </p:cNvPicPr>
          <p:nvPr>
            <p:ph sz="quarter" idx="1"/>
          </p:nvPr>
        </p:nvPicPr>
        <p:blipFill>
          <a:blip r:embed="rId5"/>
          <a:srcRect/>
          <a:stretch>
            <a:fillRect/>
          </a:stretch>
        </p:blipFill>
        <p:spPr>
          <a:xfrm>
            <a:off x="1019175" y="1600200"/>
            <a:ext cx="3324225" cy="2493963"/>
          </a:xfrm>
        </p:spPr>
      </p:pic>
      <p:sp>
        <p:nvSpPr>
          <p:cNvPr id="2" name="Slide Number Placeholder 1"/>
          <p:cNvSpPr>
            <a:spLocks noGrp="1"/>
          </p:cNvSpPr>
          <p:nvPr>
            <p:ph type="sldNum" sz="quarter" idx="12"/>
          </p:nvPr>
        </p:nvSpPr>
        <p:spPr/>
        <p:txBody>
          <a:bodyPr/>
          <a:lstStyle/>
          <a:p>
            <a:fld id="{BB8471A2-42EB-4887-B00C-F87F79E4C169}" type="slidenum">
              <a:rPr lang="en-US" smtClean="0"/>
              <a:pPr/>
              <a:t>22</a:t>
            </a:fld>
            <a:endParaRPr lang="en-US"/>
          </a:p>
        </p:txBody>
      </p:sp>
    </p:spTree>
    <p:extLst>
      <p:ext uri="{BB962C8B-B14F-4D97-AF65-F5344CB8AC3E}">
        <p14:creationId xmlns:p14="http://schemas.microsoft.com/office/powerpoint/2010/main" val="12074954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66436" y="338138"/>
            <a:ext cx="8229600" cy="1143000"/>
          </a:xfrm>
        </p:spPr>
        <p:txBody>
          <a:bodyPr/>
          <a:lstStyle/>
          <a:p>
            <a:pPr eaLnBrk="1" hangingPunct="1"/>
            <a:r>
              <a:rPr lang="en-US" sz="2800" b="1" dirty="0">
                <a:solidFill>
                  <a:srgbClr val="000099"/>
                </a:solidFill>
                <a:latin typeface="Arial" panose="020B0604020202020204" pitchFamily="34" charset="0"/>
                <a:cs typeface="Arial" panose="020B0604020202020204" pitchFamily="34" charset="0"/>
              </a:rPr>
              <a:t>Actual Hit on Guide Rail</a:t>
            </a:r>
            <a:r>
              <a:rPr lang="en-US" sz="2400" b="1" dirty="0">
                <a:solidFill>
                  <a:srgbClr val="000099"/>
                </a:solidFill>
                <a:latin typeface="Arial" panose="020B0604020202020204" pitchFamily="34" charset="0"/>
                <a:cs typeface="Arial" panose="020B0604020202020204" pitchFamily="34" charset="0"/>
              </a:rPr>
              <a:t/>
            </a:r>
            <a:br>
              <a:rPr lang="en-US" sz="2400" b="1" dirty="0">
                <a:solidFill>
                  <a:srgbClr val="000099"/>
                </a:solidFill>
                <a:latin typeface="Arial" panose="020B0604020202020204" pitchFamily="34" charset="0"/>
                <a:cs typeface="Arial" panose="020B0604020202020204" pitchFamily="34" charset="0"/>
              </a:rPr>
            </a:br>
            <a:r>
              <a:rPr lang="en-US" sz="2000" b="1" dirty="0">
                <a:solidFill>
                  <a:srgbClr val="C00000"/>
                </a:solidFill>
              </a:rPr>
              <a:t>6’-3” Post Spacing, Wooden Blockouts, </a:t>
            </a:r>
            <a:br>
              <a:rPr lang="en-US" sz="2000" b="1" dirty="0">
                <a:solidFill>
                  <a:srgbClr val="C00000"/>
                </a:solidFill>
              </a:rPr>
            </a:br>
            <a:r>
              <a:rPr lang="en-US" sz="2000" b="1" dirty="0">
                <a:solidFill>
                  <a:srgbClr val="C00000"/>
                </a:solidFill>
              </a:rPr>
              <a:t>No Washers, No Back Up Plates</a:t>
            </a:r>
          </a:p>
        </p:txBody>
      </p:sp>
      <p:pic>
        <p:nvPicPr>
          <p:cNvPr id="20483" name="Picture 6" descr="P7210015"/>
          <p:cNvPicPr>
            <a:picLocks noGrp="1" noChangeAspect="1" noChangeArrowheads="1"/>
          </p:cNvPicPr>
          <p:nvPr>
            <p:ph sz="half" idx="1"/>
          </p:nvPr>
        </p:nvPicPr>
        <p:blipFill>
          <a:blip r:embed="rId2"/>
          <a:srcRect/>
          <a:stretch>
            <a:fillRect/>
          </a:stretch>
        </p:blipFill>
        <p:spPr>
          <a:xfrm>
            <a:off x="779463" y="1600200"/>
            <a:ext cx="3394075" cy="4525963"/>
          </a:xfrm>
        </p:spPr>
      </p:pic>
      <p:pic>
        <p:nvPicPr>
          <p:cNvPr id="20484" name="Picture 7" descr="P7210016"/>
          <p:cNvPicPr>
            <a:picLocks noGrp="1" noChangeAspect="1" noChangeArrowheads="1"/>
          </p:cNvPicPr>
          <p:nvPr>
            <p:ph sz="half" idx="2"/>
          </p:nvPr>
        </p:nvPicPr>
        <p:blipFill>
          <a:blip r:embed="rId3"/>
          <a:srcRect/>
          <a:stretch>
            <a:fillRect/>
          </a:stretch>
        </p:blipFill>
        <p:spPr>
          <a:xfrm>
            <a:off x="4970463" y="1600200"/>
            <a:ext cx="3394075" cy="4525963"/>
          </a:xfrm>
        </p:spPr>
      </p:pic>
      <p:sp>
        <p:nvSpPr>
          <p:cNvPr id="2" name="Slide Number Placeholder 1"/>
          <p:cNvSpPr>
            <a:spLocks noGrp="1"/>
          </p:cNvSpPr>
          <p:nvPr>
            <p:ph type="sldNum" sz="quarter" idx="12"/>
          </p:nvPr>
        </p:nvSpPr>
        <p:spPr/>
        <p:txBody>
          <a:bodyPr/>
          <a:lstStyle/>
          <a:p>
            <a:fld id="{F8970DA4-BE35-4DE3-9E0C-7506022D6174}"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sz="quarter"/>
          </p:nvPr>
        </p:nvSpPr>
        <p:spPr>
          <a:xfrm>
            <a:off x="457200" y="274638"/>
            <a:ext cx="8229600" cy="792162"/>
          </a:xfrm>
        </p:spPr>
        <p:txBody>
          <a:bodyPr/>
          <a:lstStyle/>
          <a:p>
            <a:r>
              <a:rPr lang="en-US" sz="3200" b="1" dirty="0">
                <a:solidFill>
                  <a:srgbClr val="000099"/>
                </a:solidFill>
                <a:latin typeface="Arial" panose="020B0604020202020204" pitchFamily="34" charset="0"/>
                <a:cs typeface="Arial" panose="020B0604020202020204" pitchFamily="34" charset="0"/>
              </a:rPr>
              <a:t>Synthetic Block Outs – 2-11-99</a:t>
            </a:r>
          </a:p>
        </p:txBody>
      </p:sp>
      <p:pic>
        <p:nvPicPr>
          <p:cNvPr id="21507" name="Picture 8" descr="P4100004"/>
          <p:cNvPicPr>
            <a:picLocks noGrp="1" noChangeAspect="1" noChangeArrowheads="1"/>
          </p:cNvPicPr>
          <p:nvPr>
            <p:ph sz="quarter" idx="1"/>
          </p:nvPr>
        </p:nvPicPr>
        <p:blipFill>
          <a:blip r:embed="rId2"/>
          <a:srcRect/>
          <a:stretch>
            <a:fillRect/>
          </a:stretch>
        </p:blipFill>
        <p:spPr>
          <a:xfrm>
            <a:off x="609600" y="1182688"/>
            <a:ext cx="3479800" cy="2603500"/>
          </a:xfrm>
        </p:spPr>
      </p:pic>
      <p:pic>
        <p:nvPicPr>
          <p:cNvPr id="21508" name="Picture 9" descr="P4100008"/>
          <p:cNvPicPr>
            <a:picLocks noGrp="1" noChangeAspect="1" noChangeArrowheads="1"/>
          </p:cNvPicPr>
          <p:nvPr>
            <p:ph sz="quarter" idx="2"/>
          </p:nvPr>
        </p:nvPicPr>
        <p:blipFill>
          <a:blip r:embed="rId3"/>
          <a:srcRect/>
          <a:stretch>
            <a:fillRect/>
          </a:stretch>
        </p:blipFill>
        <p:spPr>
          <a:xfrm>
            <a:off x="4978400" y="1182688"/>
            <a:ext cx="3479800" cy="2603500"/>
          </a:xfrm>
        </p:spPr>
      </p:pic>
      <p:pic>
        <p:nvPicPr>
          <p:cNvPr id="21509" name="Picture 10" descr="P4100022"/>
          <p:cNvPicPr>
            <a:picLocks noGrp="1" noChangeAspect="1" noChangeArrowheads="1"/>
          </p:cNvPicPr>
          <p:nvPr>
            <p:ph sz="quarter" idx="3"/>
          </p:nvPr>
        </p:nvPicPr>
        <p:blipFill>
          <a:blip r:embed="rId4"/>
          <a:srcRect/>
          <a:stretch>
            <a:fillRect/>
          </a:stretch>
        </p:blipFill>
        <p:spPr>
          <a:xfrm>
            <a:off x="609600" y="3938588"/>
            <a:ext cx="3481388" cy="2605087"/>
          </a:xfrm>
        </p:spPr>
      </p:pic>
      <p:pic>
        <p:nvPicPr>
          <p:cNvPr id="21510" name="Picture 12" descr="P7210095"/>
          <p:cNvPicPr>
            <a:picLocks noGrp="1" noChangeAspect="1" noChangeArrowheads="1"/>
          </p:cNvPicPr>
          <p:nvPr>
            <p:ph sz="quarter" idx="4"/>
          </p:nvPr>
        </p:nvPicPr>
        <p:blipFill>
          <a:blip r:embed="rId5"/>
          <a:srcRect/>
          <a:stretch>
            <a:fillRect/>
          </a:stretch>
        </p:blipFill>
        <p:spPr>
          <a:xfrm>
            <a:off x="4979988" y="3938588"/>
            <a:ext cx="3478212" cy="2608262"/>
          </a:xfrm>
        </p:spPr>
      </p:pic>
      <p:sp>
        <p:nvSpPr>
          <p:cNvPr id="2" name="Slide Number Placeholder 1"/>
          <p:cNvSpPr>
            <a:spLocks noGrp="1"/>
          </p:cNvSpPr>
          <p:nvPr>
            <p:ph type="sldNum" sz="quarter" idx="12"/>
          </p:nvPr>
        </p:nvSpPr>
        <p:spPr/>
        <p:txBody>
          <a:bodyPr/>
          <a:lstStyle/>
          <a:p>
            <a:fld id="{BB8471A2-42EB-4887-B00C-F87F79E4C169}"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7"/>
          <p:cNvSpPr>
            <a:spLocks noGrp="1"/>
          </p:cNvSpPr>
          <p:nvPr>
            <p:ph type="title"/>
          </p:nvPr>
        </p:nvSpPr>
        <p:spPr>
          <a:xfrm>
            <a:off x="304800" y="2362200"/>
            <a:ext cx="8229600" cy="1447800"/>
          </a:xfrm>
        </p:spPr>
        <p:txBody>
          <a:bodyPr>
            <a:normAutofit/>
          </a:bodyPr>
          <a:lstStyle/>
          <a:p>
            <a:r>
              <a:rPr lang="en-US" sz="4000" b="1" dirty="0"/>
              <a:t>Midwest Roadside Safety Facility</a:t>
            </a:r>
          </a:p>
        </p:txBody>
      </p:sp>
      <p:sp>
        <p:nvSpPr>
          <p:cNvPr id="2" name="Content Placeholder 1"/>
          <p:cNvSpPr>
            <a:spLocks noGrp="1"/>
          </p:cNvSpPr>
          <p:nvPr>
            <p:ph idx="1"/>
          </p:nvPr>
        </p:nvSpPr>
        <p:spPr>
          <a:xfrm>
            <a:off x="718314" y="4270910"/>
            <a:ext cx="7326372" cy="1371600"/>
          </a:xfrm>
        </p:spPr>
        <p:txBody>
          <a:bodyPr>
            <a:normAutofit fontScale="85000" lnSpcReduction="10000"/>
          </a:bodyPr>
          <a:lstStyle/>
          <a:p>
            <a:pPr marL="0" indent="0" algn="ctr">
              <a:buNone/>
            </a:pPr>
            <a:r>
              <a:rPr lang="en-US" b="1" dirty="0"/>
              <a:t>Research began in 2000 to modify W-beam</a:t>
            </a:r>
          </a:p>
          <a:p>
            <a:pPr marL="0" indent="0" algn="ctr">
              <a:buNone/>
            </a:pPr>
            <a:r>
              <a:rPr lang="en-US" b="1" dirty="0"/>
              <a:t>to accommodate higher center of gravity </a:t>
            </a:r>
          </a:p>
          <a:p>
            <a:pPr marL="0" indent="0" algn="ctr">
              <a:buNone/>
            </a:pPr>
            <a:r>
              <a:rPr lang="en-US" b="1" dirty="0"/>
              <a:t>vehicles and address rail ruptures</a:t>
            </a:r>
          </a:p>
        </p:txBody>
      </p:sp>
      <p:sp>
        <p:nvSpPr>
          <p:cNvPr id="5" name="Title 7"/>
          <p:cNvSpPr txBox="1">
            <a:spLocks/>
          </p:cNvSpPr>
          <p:nvPr/>
        </p:nvSpPr>
        <p:spPr>
          <a:xfrm>
            <a:off x="609600" y="1676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b="1" dirty="0"/>
          </a:p>
        </p:txBody>
      </p:sp>
      <p:pic>
        <p:nvPicPr>
          <p:cNvPr id="9" name="Picture 14" descr="Logo For Powerpoint"/>
          <p:cNvPicPr>
            <a:picLocks noChangeAspect="1" noChangeArrowheads="1"/>
          </p:cNvPicPr>
          <p:nvPr/>
        </p:nvPicPr>
        <p:blipFill>
          <a:blip r:embed="rId3">
            <a:clrChange>
              <a:clrFrom>
                <a:srgbClr val="00FF00"/>
              </a:clrFrom>
              <a:clrTo>
                <a:srgbClr val="00FF00">
                  <a:alpha val="0"/>
                </a:srgbClr>
              </a:clrTo>
            </a:clrChange>
            <a:extLst>
              <a:ext uri="{28A0092B-C50C-407E-A947-70E740481C1C}">
                <a14:useLocalDpi xmlns:a14="http://schemas.microsoft.com/office/drawing/2010/main" val="0"/>
              </a:ext>
            </a:extLst>
          </a:blip>
          <a:srcRect/>
          <a:stretch>
            <a:fillRect/>
          </a:stretch>
        </p:blipFill>
        <p:spPr bwMode="auto">
          <a:xfrm>
            <a:off x="1981200" y="685800"/>
            <a:ext cx="4876800" cy="142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95400" y="3437820"/>
            <a:ext cx="6172200" cy="523220"/>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University of Nebraska – Lincoln</a:t>
            </a: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348D6A9-B01A-442A-88B7-C5E27EA49DDB}"/>
              </a:ext>
            </a:extLst>
          </p:cNvPr>
          <p:cNvSpPr>
            <a:spLocks noGrp="1"/>
          </p:cNvSpPr>
          <p:nvPr>
            <p:ph type="sldNum" sz="quarter" idx="12"/>
          </p:nvPr>
        </p:nvSpPr>
        <p:spPr/>
        <p:txBody>
          <a:bodyPr/>
          <a:lstStyle/>
          <a:p>
            <a:fld id="{1E5F81F0-EA01-437F-B6BE-E0F7829543C5}" type="slidenum">
              <a:rPr lang="en-US" smtClean="0"/>
              <a:pPr/>
              <a:t>25</a:t>
            </a:fld>
            <a:endParaRPr lang="en-US"/>
          </a:p>
        </p:txBody>
      </p:sp>
    </p:spTree>
    <p:extLst>
      <p:ext uri="{BB962C8B-B14F-4D97-AF65-F5344CB8AC3E}">
        <p14:creationId xmlns:p14="http://schemas.microsoft.com/office/powerpoint/2010/main" val="8672755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7"/>
          <p:cNvSpPr>
            <a:spLocks noGrp="1"/>
          </p:cNvSpPr>
          <p:nvPr>
            <p:ph type="title"/>
          </p:nvPr>
        </p:nvSpPr>
        <p:spPr>
          <a:xfrm>
            <a:off x="495300" y="630237"/>
            <a:ext cx="8229600" cy="1143000"/>
          </a:xfrm>
        </p:spPr>
        <p:txBody>
          <a:bodyPr>
            <a:normAutofit/>
          </a:bodyPr>
          <a:lstStyle/>
          <a:p>
            <a:r>
              <a:rPr lang="en-US" sz="3200" b="1" dirty="0">
                <a:solidFill>
                  <a:srgbClr val="000099"/>
                </a:solidFill>
                <a:latin typeface="Arial" panose="020B0604020202020204" pitchFamily="34" charset="0"/>
                <a:cs typeface="Arial" panose="020B0604020202020204" pitchFamily="34" charset="0"/>
              </a:rPr>
              <a:t>31” High Midwest Guide Rail System</a:t>
            </a:r>
          </a:p>
        </p:txBody>
      </p:sp>
      <p:sp>
        <p:nvSpPr>
          <p:cNvPr id="4099" name="Content Placeholder 8"/>
          <p:cNvSpPr>
            <a:spLocks noGrp="1"/>
          </p:cNvSpPr>
          <p:nvPr>
            <p:ph idx="1"/>
          </p:nvPr>
        </p:nvSpPr>
        <p:spPr>
          <a:xfrm>
            <a:off x="1485900" y="2057400"/>
            <a:ext cx="6248400" cy="2078037"/>
          </a:xfrm>
        </p:spPr>
        <p:txBody>
          <a:bodyPr>
            <a:noAutofit/>
          </a:bodyPr>
          <a:lstStyle/>
          <a:p>
            <a:pPr>
              <a:spcBef>
                <a:spcPts val="0"/>
              </a:spcBef>
              <a:spcAft>
                <a:spcPts val="1800"/>
              </a:spcAft>
            </a:pPr>
            <a:r>
              <a:rPr lang="en-US" sz="2800" b="1" dirty="0"/>
              <a:t>Reduced high center of gravity vehicle rollover</a:t>
            </a:r>
          </a:p>
          <a:p>
            <a:pPr>
              <a:spcBef>
                <a:spcPts val="0"/>
              </a:spcBef>
              <a:spcAft>
                <a:spcPts val="1800"/>
              </a:spcAft>
            </a:pPr>
            <a:r>
              <a:rPr lang="en-US" sz="2800" b="1" dirty="0"/>
              <a:t>Improved re-direction capacity</a:t>
            </a:r>
          </a:p>
        </p:txBody>
      </p:sp>
      <p:sp>
        <p:nvSpPr>
          <p:cNvPr id="2" name="Rectangle 1"/>
          <p:cNvSpPr/>
          <p:nvPr/>
        </p:nvSpPr>
        <p:spPr>
          <a:xfrm>
            <a:off x="495300" y="4343400"/>
            <a:ext cx="7924800" cy="1231106"/>
          </a:xfrm>
          <a:prstGeom prst="rect">
            <a:avLst/>
          </a:prstGeom>
        </p:spPr>
        <p:txBody>
          <a:bodyPr wrap="square">
            <a:spAutoFit/>
          </a:bodyPr>
          <a:lstStyle/>
          <a:p>
            <a:pPr marL="411480" lvl="1" indent="0" algn="ctr">
              <a:spcAft>
                <a:spcPts val="1200"/>
              </a:spcAft>
              <a:buNone/>
            </a:pPr>
            <a:r>
              <a:rPr lang="en-US" sz="3200" b="1" dirty="0">
                <a:solidFill>
                  <a:srgbClr val="C00000"/>
                </a:solidFill>
              </a:rPr>
              <a:t>Adopted by NJDOT in 2017</a:t>
            </a:r>
          </a:p>
          <a:p>
            <a:pPr marL="411480" lvl="1" indent="0" algn="ctr">
              <a:spcAft>
                <a:spcPts val="1200"/>
              </a:spcAft>
              <a:buNone/>
            </a:pPr>
            <a:r>
              <a:rPr lang="en-US" sz="3200" b="1" dirty="0">
                <a:solidFill>
                  <a:srgbClr val="C00000"/>
                </a:solidFill>
              </a:rPr>
              <a:t>For Projects Awarded after 12/31/2017</a:t>
            </a:r>
          </a:p>
        </p:txBody>
      </p:sp>
      <p:sp>
        <p:nvSpPr>
          <p:cNvPr id="3" name="Slide Number Placeholder 2">
            <a:extLst>
              <a:ext uri="{FF2B5EF4-FFF2-40B4-BE49-F238E27FC236}">
                <a16:creationId xmlns:a16="http://schemas.microsoft.com/office/drawing/2014/main" id="{55A8B336-CD51-413B-9B93-812489E04A5D}"/>
              </a:ext>
            </a:extLst>
          </p:cNvPr>
          <p:cNvSpPr>
            <a:spLocks noGrp="1"/>
          </p:cNvSpPr>
          <p:nvPr>
            <p:ph type="sldNum" sz="quarter" idx="12"/>
          </p:nvPr>
        </p:nvSpPr>
        <p:spPr/>
        <p:txBody>
          <a:bodyPr/>
          <a:lstStyle/>
          <a:p>
            <a:fld id="{1E5F81F0-EA01-437F-B6BE-E0F7829543C5}" type="slidenum">
              <a:rPr lang="en-US" smtClean="0"/>
              <a:pPr/>
              <a:t>26</a:t>
            </a:fld>
            <a:endParaRPr lang="en-US"/>
          </a:p>
        </p:txBody>
      </p:sp>
    </p:spTree>
    <p:extLst>
      <p:ext uri="{BB962C8B-B14F-4D97-AF65-F5344CB8AC3E}">
        <p14:creationId xmlns:p14="http://schemas.microsoft.com/office/powerpoint/2010/main" val="40862099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r>
              <a:rPr lang="en-US" sz="3200" b="1" dirty="0">
                <a:solidFill>
                  <a:srgbClr val="000099"/>
                </a:solidFill>
                <a:latin typeface="Arial" panose="020B0604020202020204" pitchFamily="34" charset="0"/>
                <a:cs typeface="Arial" panose="020B0604020202020204" pitchFamily="34" charset="0"/>
              </a:rPr>
              <a:t>Pre-MGS W-beam Guide Rail Issues</a:t>
            </a:r>
          </a:p>
        </p:txBody>
      </p:sp>
      <p:pic>
        <p:nvPicPr>
          <p:cNvPr id="6149" name="Picture 5" descr="DSCN3681"/>
          <p:cNvPicPr>
            <a:picLocks noChangeAspect="1" noChangeArrowheads="1"/>
          </p:cNvPicPr>
          <p:nvPr/>
        </p:nvPicPr>
        <p:blipFill>
          <a:blip r:embed="rId3" cstate="print"/>
          <a:srcRect t="7750" b="16624"/>
          <a:stretch>
            <a:fillRect/>
          </a:stretch>
        </p:blipFill>
        <p:spPr bwMode="auto">
          <a:xfrm>
            <a:off x="2362733" y="1394547"/>
            <a:ext cx="4418533" cy="2505075"/>
          </a:xfrm>
          <a:prstGeom prst="rect">
            <a:avLst/>
          </a:prstGeom>
          <a:noFill/>
          <a:ln w="9525">
            <a:noFill/>
            <a:miter lim="800000"/>
            <a:headEnd/>
            <a:tailEnd/>
          </a:ln>
        </p:spPr>
      </p:pic>
      <p:sp>
        <p:nvSpPr>
          <p:cNvPr id="5" name="Rectangle 3"/>
          <p:cNvSpPr txBox="1">
            <a:spLocks noChangeArrowheads="1"/>
          </p:cNvSpPr>
          <p:nvPr/>
        </p:nvSpPr>
        <p:spPr>
          <a:xfrm>
            <a:off x="1143000" y="4187825"/>
            <a:ext cx="7086600" cy="1450975"/>
          </a:xfrm>
          <a:prstGeom prst="rect">
            <a:avLst/>
          </a:prstGeom>
        </p:spPr>
        <p:txBody>
          <a:bodyPr>
            <a:noAutofit/>
          </a:bodyPr>
          <a:lst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342900" lvl="1" indent="-342900">
              <a:spcBef>
                <a:spcPts val="0"/>
              </a:spcBef>
              <a:spcAft>
                <a:spcPts val="600"/>
              </a:spcAft>
              <a:defRPr/>
            </a:pPr>
            <a:r>
              <a:rPr lang="en-US" sz="2400" b="1" dirty="0"/>
              <a:t>Increase in size of vehicle fleet</a:t>
            </a:r>
          </a:p>
          <a:p>
            <a:pPr marL="342900" lvl="1" indent="-342900">
              <a:spcBef>
                <a:spcPts val="0"/>
              </a:spcBef>
              <a:spcAft>
                <a:spcPts val="600"/>
              </a:spcAft>
              <a:defRPr/>
            </a:pPr>
            <a:r>
              <a:rPr lang="en-US" sz="2400" b="1" dirty="0"/>
              <a:t>High center of gravity vehicle rollover rates</a:t>
            </a:r>
          </a:p>
          <a:p>
            <a:pPr marL="342900" lvl="1" indent="-342900">
              <a:spcBef>
                <a:spcPts val="0"/>
              </a:spcBef>
              <a:spcAft>
                <a:spcPts val="600"/>
              </a:spcAft>
              <a:defRPr/>
            </a:pPr>
            <a:r>
              <a:rPr lang="en-US" sz="2400" b="1" dirty="0"/>
              <a:t>Rail ruptures at post splices</a:t>
            </a:r>
          </a:p>
        </p:txBody>
      </p:sp>
      <p:sp>
        <p:nvSpPr>
          <p:cNvPr id="2" name="Slide Number Placeholder 1">
            <a:extLst>
              <a:ext uri="{FF2B5EF4-FFF2-40B4-BE49-F238E27FC236}">
                <a16:creationId xmlns:a16="http://schemas.microsoft.com/office/drawing/2014/main" id="{0FDC07FA-CE2A-480F-B0A4-987669236EB0}"/>
              </a:ext>
            </a:extLst>
          </p:cNvPr>
          <p:cNvSpPr>
            <a:spLocks noGrp="1"/>
          </p:cNvSpPr>
          <p:nvPr>
            <p:ph type="sldNum" sz="quarter" idx="12"/>
          </p:nvPr>
        </p:nvSpPr>
        <p:spPr/>
        <p:txBody>
          <a:bodyPr/>
          <a:lstStyle/>
          <a:p>
            <a:fld id="{1E5F81F0-EA01-437F-B6BE-E0F7829543C5}" type="slidenum">
              <a:rPr lang="en-US" smtClean="0"/>
              <a:pPr/>
              <a:t>27</a:t>
            </a:fld>
            <a:endParaRPr lang="en-US"/>
          </a:p>
        </p:txBody>
      </p:sp>
    </p:spTree>
    <p:extLst>
      <p:ext uri="{BB962C8B-B14F-4D97-AF65-F5344CB8AC3E}">
        <p14:creationId xmlns:p14="http://schemas.microsoft.com/office/powerpoint/2010/main" val="20966102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965664"/>
          </a:xfrm>
        </p:spPr>
        <p:txBody>
          <a:bodyPr>
            <a:normAutofit/>
          </a:bodyPr>
          <a:lstStyle/>
          <a:p>
            <a:pPr algn="ctr"/>
            <a:r>
              <a:rPr lang="en-US" sz="3200" b="1" dirty="0">
                <a:solidFill>
                  <a:srgbClr val="000099"/>
                </a:solidFill>
                <a:latin typeface="Arial" panose="020B0604020202020204" pitchFamily="34" charset="0"/>
                <a:cs typeface="Arial" panose="020B0604020202020204" pitchFamily="34" charset="0"/>
              </a:rPr>
              <a:t>MGS Increased Rail Height</a:t>
            </a:r>
          </a:p>
        </p:txBody>
      </p:sp>
      <p:pic>
        <p:nvPicPr>
          <p:cNvPr id="8" name="Content Placeholder 7" descr="P0004219.JPG"/>
          <p:cNvPicPr>
            <a:picLocks noGrp="1" noChangeAspect="1"/>
          </p:cNvPicPr>
          <p:nvPr>
            <p:ph idx="1"/>
          </p:nvPr>
        </p:nvPicPr>
        <p:blipFill>
          <a:blip r:embed="rId3" cstate="print"/>
          <a:stretch>
            <a:fillRect/>
          </a:stretch>
        </p:blipFill>
        <p:spPr>
          <a:xfrm>
            <a:off x="629530" y="3082681"/>
            <a:ext cx="4100513" cy="2733675"/>
          </a:xfrm>
        </p:spPr>
      </p:pic>
      <p:pic>
        <p:nvPicPr>
          <p:cNvPr id="6" name="Picture 5" descr="DSCN6130.JPG"/>
          <p:cNvPicPr>
            <a:picLocks noChangeAspect="1"/>
          </p:cNvPicPr>
          <p:nvPr/>
        </p:nvPicPr>
        <p:blipFill>
          <a:blip r:embed="rId4" cstate="print"/>
          <a:stretch>
            <a:fillRect/>
          </a:stretch>
        </p:blipFill>
        <p:spPr>
          <a:xfrm>
            <a:off x="5105399" y="3124200"/>
            <a:ext cx="3591051" cy="2693288"/>
          </a:xfrm>
          <a:prstGeom prst="rect">
            <a:avLst/>
          </a:prstGeom>
        </p:spPr>
      </p:pic>
      <p:sp>
        <p:nvSpPr>
          <p:cNvPr id="10" name="Content Placeholder 2"/>
          <p:cNvSpPr txBox="1">
            <a:spLocks/>
          </p:cNvSpPr>
          <p:nvPr/>
        </p:nvSpPr>
        <p:spPr bwMode="auto">
          <a:xfrm>
            <a:off x="800100" y="1423541"/>
            <a:ext cx="7543799" cy="7722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ctr" defTabSz="914400" rtl="0" eaLnBrk="0" fontAlgn="base" latinLnBrk="0" hangingPunct="0">
              <a:lnSpc>
                <a:spcPct val="100000"/>
              </a:lnSpc>
              <a:spcBef>
                <a:spcPct val="20000"/>
              </a:spcBef>
              <a:spcAft>
                <a:spcPct val="0"/>
              </a:spcAft>
              <a:buSzPct val="110000"/>
              <a:tabLst/>
              <a:defRPr/>
            </a:pPr>
            <a:r>
              <a:rPr kumimoji="0" lang="en-US" sz="2400" b="1" i="0" u="none" strike="noStrike" kern="0" cap="none" spc="0" normalizeH="0" baseline="0" noProof="0" dirty="0">
                <a:ln>
                  <a:noFill/>
                </a:ln>
                <a:effectLst/>
                <a:uLnTx/>
                <a:uFillTx/>
                <a:latin typeface="+mn-lt"/>
                <a:ea typeface="+mn-ea"/>
                <a:cs typeface="+mn-cs"/>
              </a:rPr>
              <a:t>Improved capture &amp; </a:t>
            </a:r>
            <a:r>
              <a:rPr lang="en-US" sz="2400" b="1" kern="0" dirty="0">
                <a:latin typeface="+mn-lt"/>
                <a:cs typeface="+mn-cs"/>
              </a:rPr>
              <a:t>reduced rollover potential</a:t>
            </a:r>
            <a:endParaRPr kumimoji="0" lang="en-US" sz="2400" b="1" i="0" u="none" strike="noStrike" kern="0" cap="none" spc="0" normalizeH="0" baseline="0" noProof="0" dirty="0">
              <a:ln>
                <a:noFill/>
              </a:ln>
              <a:effectLst/>
              <a:uLnTx/>
              <a:uFillTx/>
              <a:latin typeface="+mn-lt"/>
              <a:cs typeface="+mn-cs"/>
            </a:endParaRPr>
          </a:p>
          <a:p>
            <a:pPr marL="342900" marR="0" lvl="0" indent="-342900" algn="ctr" defTabSz="914400" rtl="0" eaLnBrk="0" fontAlgn="base" latinLnBrk="0" hangingPunct="0">
              <a:lnSpc>
                <a:spcPct val="100000"/>
              </a:lnSpc>
              <a:spcBef>
                <a:spcPct val="20000"/>
              </a:spcBef>
              <a:spcAft>
                <a:spcPct val="0"/>
              </a:spcAft>
              <a:buClr>
                <a:schemeClr val="bg2"/>
              </a:buClr>
              <a:buSzPct val="110000"/>
              <a:buFontTx/>
              <a:buChar char="•"/>
              <a:tabLst/>
              <a:defRPr/>
            </a:pP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
        <p:nvSpPr>
          <p:cNvPr id="11" name="TextBox 10"/>
          <p:cNvSpPr txBox="1"/>
          <p:nvPr/>
        </p:nvSpPr>
        <p:spPr>
          <a:xfrm>
            <a:off x="5796024" y="2751619"/>
            <a:ext cx="2209800" cy="400110"/>
          </a:xfrm>
          <a:prstGeom prst="rect">
            <a:avLst/>
          </a:prstGeom>
          <a:noFill/>
        </p:spPr>
        <p:txBody>
          <a:bodyPr wrap="square" rtlCol="0">
            <a:spAutoFit/>
          </a:bodyPr>
          <a:lstStyle/>
          <a:p>
            <a:r>
              <a:rPr lang="en-US" sz="2000" b="1" dirty="0"/>
              <a:t>MGS – 4,400 lbs.</a:t>
            </a:r>
          </a:p>
        </p:txBody>
      </p:sp>
      <p:sp>
        <p:nvSpPr>
          <p:cNvPr id="13" name="TextBox 12"/>
          <p:cNvSpPr txBox="1"/>
          <p:nvPr/>
        </p:nvSpPr>
        <p:spPr>
          <a:xfrm>
            <a:off x="1519865" y="2724090"/>
            <a:ext cx="2894907" cy="400110"/>
          </a:xfrm>
          <a:prstGeom prst="rect">
            <a:avLst/>
          </a:prstGeom>
          <a:noFill/>
        </p:spPr>
        <p:txBody>
          <a:bodyPr wrap="square" rtlCol="0">
            <a:spAutoFit/>
          </a:bodyPr>
          <a:lstStyle/>
          <a:p>
            <a:r>
              <a:rPr lang="en-US" sz="2000" b="1" dirty="0"/>
              <a:t>Pre-MGS – 4,400 lbs.</a:t>
            </a:r>
          </a:p>
        </p:txBody>
      </p:sp>
      <p:sp>
        <p:nvSpPr>
          <p:cNvPr id="3" name="Slide Number Placeholder 2">
            <a:extLst>
              <a:ext uri="{FF2B5EF4-FFF2-40B4-BE49-F238E27FC236}">
                <a16:creationId xmlns:a16="http://schemas.microsoft.com/office/drawing/2014/main" id="{FBA095CE-3527-4A3F-87C8-C1F71AB7423A}"/>
              </a:ext>
            </a:extLst>
          </p:cNvPr>
          <p:cNvSpPr>
            <a:spLocks noGrp="1"/>
          </p:cNvSpPr>
          <p:nvPr>
            <p:ph type="sldNum" sz="quarter" idx="12"/>
          </p:nvPr>
        </p:nvSpPr>
        <p:spPr/>
        <p:txBody>
          <a:bodyPr/>
          <a:lstStyle/>
          <a:p>
            <a:fld id="{1E5F81F0-EA01-437F-B6BE-E0F7829543C5}" type="slidenum">
              <a:rPr lang="en-US" smtClean="0"/>
              <a:pPr/>
              <a:t>28</a:t>
            </a:fld>
            <a:endParaRPr lang="en-US"/>
          </a:p>
        </p:txBody>
      </p:sp>
      <p:sp>
        <p:nvSpPr>
          <p:cNvPr id="4" name="TextBox 3">
            <a:extLst>
              <a:ext uri="{FF2B5EF4-FFF2-40B4-BE49-F238E27FC236}">
                <a16:creationId xmlns:a16="http://schemas.microsoft.com/office/drawing/2014/main" id="{3A1A285A-A228-420C-8A29-54C2071BA075}"/>
              </a:ext>
            </a:extLst>
          </p:cNvPr>
          <p:cNvSpPr txBox="1"/>
          <p:nvPr/>
        </p:nvSpPr>
        <p:spPr>
          <a:xfrm>
            <a:off x="647364" y="5880616"/>
            <a:ext cx="4100513" cy="400110"/>
          </a:xfrm>
          <a:prstGeom prst="rect">
            <a:avLst/>
          </a:prstGeom>
          <a:noFill/>
        </p:spPr>
        <p:txBody>
          <a:bodyPr wrap="square" rtlCol="0">
            <a:spAutoFit/>
          </a:bodyPr>
          <a:lstStyle/>
          <a:p>
            <a:pPr algn="ctr"/>
            <a:r>
              <a:rPr lang="en-US" sz="2000" b="1" dirty="0"/>
              <a:t>27 ¾” rail height </a:t>
            </a:r>
          </a:p>
        </p:txBody>
      </p:sp>
      <p:sp>
        <p:nvSpPr>
          <p:cNvPr id="5" name="TextBox 4">
            <a:extLst>
              <a:ext uri="{FF2B5EF4-FFF2-40B4-BE49-F238E27FC236}">
                <a16:creationId xmlns:a16="http://schemas.microsoft.com/office/drawing/2014/main" id="{3CD2EECB-B1EB-4A20-A822-F27F72F9F27D}"/>
              </a:ext>
            </a:extLst>
          </p:cNvPr>
          <p:cNvSpPr txBox="1"/>
          <p:nvPr/>
        </p:nvSpPr>
        <p:spPr>
          <a:xfrm>
            <a:off x="5129797" y="5918040"/>
            <a:ext cx="3591050" cy="400110"/>
          </a:xfrm>
          <a:prstGeom prst="rect">
            <a:avLst/>
          </a:prstGeom>
          <a:noFill/>
        </p:spPr>
        <p:txBody>
          <a:bodyPr wrap="square" rtlCol="0">
            <a:spAutoFit/>
          </a:bodyPr>
          <a:lstStyle/>
          <a:p>
            <a:pPr algn="ctr"/>
            <a:r>
              <a:rPr lang="en-US" sz="2000" b="1" dirty="0"/>
              <a:t>31” rail height </a:t>
            </a:r>
          </a:p>
        </p:txBody>
      </p:sp>
    </p:spTree>
    <p:extLst>
      <p:ext uri="{BB962C8B-B14F-4D97-AF65-F5344CB8AC3E}">
        <p14:creationId xmlns:p14="http://schemas.microsoft.com/office/powerpoint/2010/main" val="9217040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r>
              <a:rPr lang="en-US" sz="3600" b="1" dirty="0">
                <a:solidFill>
                  <a:srgbClr val="C00000"/>
                </a:solidFill>
                <a:latin typeface="Arial" panose="020B0604020202020204" pitchFamily="34" charset="0"/>
                <a:cs typeface="Arial" panose="020B0604020202020204" pitchFamily="34" charset="0"/>
              </a:rPr>
              <a:t>Pre-MGS W-beam Rail Rupture</a:t>
            </a:r>
            <a:r>
              <a:rPr lang="en-US" dirty="0"/>
              <a:t>	</a:t>
            </a:r>
          </a:p>
        </p:txBody>
      </p:sp>
      <p:sp>
        <p:nvSpPr>
          <p:cNvPr id="3" name="Slide Number Placeholder 2">
            <a:extLst>
              <a:ext uri="{FF2B5EF4-FFF2-40B4-BE49-F238E27FC236}">
                <a16:creationId xmlns:a16="http://schemas.microsoft.com/office/drawing/2014/main" id="{4B193448-9F73-415B-8E5E-1618AB3342A6}"/>
              </a:ext>
            </a:extLst>
          </p:cNvPr>
          <p:cNvSpPr>
            <a:spLocks noGrp="1"/>
          </p:cNvSpPr>
          <p:nvPr>
            <p:ph type="sldNum" sz="quarter" idx="12"/>
          </p:nvPr>
        </p:nvSpPr>
        <p:spPr/>
        <p:txBody>
          <a:bodyPr/>
          <a:lstStyle/>
          <a:p>
            <a:fld id="{1E5F81F0-EA01-437F-B6BE-E0F7829543C5}" type="slidenum">
              <a:rPr lang="en-US" smtClean="0"/>
              <a:pPr/>
              <a:t>29</a:t>
            </a:fld>
            <a:endParaRPr lang="en-US"/>
          </a:p>
        </p:txBody>
      </p:sp>
      <p:pic>
        <p:nvPicPr>
          <p:cNvPr id="4" name="1-28test">
            <a:hlinkClick r:id="" action="ppaction://media"/>
            <a:extLst>
              <a:ext uri="{FF2B5EF4-FFF2-40B4-BE49-F238E27FC236}">
                <a16:creationId xmlns:a16="http://schemas.microsoft.com/office/drawing/2014/main" id="{A4DA2231-1CED-4B71-971D-A64ABB92E7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0200" y="1676400"/>
            <a:ext cx="5791200" cy="4286250"/>
          </a:xfrm>
          <a:prstGeom prst="rect">
            <a:avLst/>
          </a:prstGeom>
        </p:spPr>
      </p:pic>
    </p:spTree>
    <p:extLst>
      <p:ext uri="{BB962C8B-B14F-4D97-AF65-F5344CB8AC3E}">
        <p14:creationId xmlns:p14="http://schemas.microsoft.com/office/powerpoint/2010/main" val="254141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1325562"/>
          </a:xfrm>
        </p:spPr>
        <p:txBody>
          <a:bodyPr/>
          <a:lstStyle/>
          <a:p>
            <a:pPr eaLnBrk="1" hangingPunct="1"/>
            <a:r>
              <a:rPr lang="en-US" sz="3200" b="1" dirty="0">
                <a:solidFill>
                  <a:srgbClr val="C00000"/>
                </a:solidFill>
                <a:latin typeface="Arial" panose="020B0604020202020204" pitchFamily="34" charset="0"/>
                <a:cs typeface="Arial" panose="020B0604020202020204" pitchFamily="34" charset="0"/>
              </a:rPr>
              <a:t>Safety Audit of Fatalities and Injuries Involving Guide Rail</a:t>
            </a:r>
            <a:br>
              <a:rPr lang="en-US" sz="3200" b="1" dirty="0">
                <a:solidFill>
                  <a:srgbClr val="C00000"/>
                </a:solidFill>
                <a:latin typeface="Arial" panose="020B0604020202020204" pitchFamily="34" charset="0"/>
                <a:cs typeface="Arial" panose="020B0604020202020204" pitchFamily="34" charset="0"/>
              </a:rPr>
            </a:br>
            <a:r>
              <a:rPr lang="en-US" sz="2800" b="1" dirty="0">
                <a:solidFill>
                  <a:srgbClr val="003399"/>
                </a:solidFill>
              </a:rPr>
              <a:t>Report # FHWA-NJ-2007-001</a:t>
            </a:r>
          </a:p>
        </p:txBody>
      </p:sp>
      <p:sp>
        <p:nvSpPr>
          <p:cNvPr id="3075" name="Rectangle 3"/>
          <p:cNvSpPr>
            <a:spLocks noGrp="1" noChangeArrowheads="1"/>
          </p:cNvSpPr>
          <p:nvPr>
            <p:ph type="body" idx="1"/>
          </p:nvPr>
        </p:nvSpPr>
        <p:spPr>
          <a:xfrm>
            <a:off x="424873" y="1905000"/>
            <a:ext cx="8229600" cy="4648200"/>
          </a:xfrm>
        </p:spPr>
        <p:txBody>
          <a:bodyPr/>
          <a:lstStyle/>
          <a:p>
            <a:pPr eaLnBrk="1" hangingPunct="1"/>
            <a:r>
              <a:rPr lang="en-US" sz="1600" b="1" dirty="0"/>
              <a:t>Each year in NJ, approx. 10,000 vehicles occupants </a:t>
            </a:r>
            <a:r>
              <a:rPr lang="en-US" sz="1600" b="1" dirty="0">
                <a:solidFill>
                  <a:srgbClr val="FF0000"/>
                </a:solidFill>
              </a:rPr>
              <a:t>(27 per day) are exposed to crashes involving a GR impact</a:t>
            </a:r>
            <a:r>
              <a:rPr lang="en-US" sz="1600" b="1" dirty="0"/>
              <a:t>.  In crashes in which the GR was the most harmful object struck, approximately 10-12 persons were  fatally injured and 100 persons received incapacitating injuries.  Approx. 40 fatal crashes involved a GR impact of some </a:t>
            </a:r>
            <a:r>
              <a:rPr lang="en-US" sz="1600" b="1" dirty="0" smtClean="0"/>
              <a:t>nature</a:t>
            </a:r>
          </a:p>
          <a:p>
            <a:pPr eaLnBrk="1" hangingPunct="1"/>
            <a:endParaRPr lang="en-US" sz="1600" b="1" dirty="0"/>
          </a:p>
          <a:p>
            <a:pPr eaLnBrk="1" hangingPunct="1"/>
            <a:r>
              <a:rPr lang="en-US" sz="1600" b="1" dirty="0"/>
              <a:t>In general, </a:t>
            </a:r>
            <a:r>
              <a:rPr lang="en-US" sz="1600" b="1" dirty="0">
                <a:solidFill>
                  <a:srgbClr val="FF0000"/>
                </a:solidFill>
              </a:rPr>
              <a:t>GR in NJ perform well in crashes</a:t>
            </a:r>
            <a:r>
              <a:rPr lang="en-US" sz="1600" b="1" dirty="0"/>
              <a:t>.  GR crashes fortunately result in only a small fraction (1.5%) of NJ highway deaths.  3/4ths of all occupants exposed to GR crashes suffer no injuries</a:t>
            </a:r>
            <a:r>
              <a:rPr lang="en-US" sz="1600" b="1" dirty="0" smtClean="0"/>
              <a:t>.</a:t>
            </a:r>
          </a:p>
          <a:p>
            <a:pPr eaLnBrk="1" hangingPunct="1"/>
            <a:endParaRPr lang="en-US" sz="1600" b="1" dirty="0"/>
          </a:p>
          <a:p>
            <a:pPr eaLnBrk="1" hangingPunct="1"/>
            <a:r>
              <a:rPr lang="en-US" sz="1600" b="1" dirty="0"/>
              <a:t>State highways are overrepresented in serious GR collisions.  State highways account for 23% of all GR crashes, but 30% of all fatal and incapacitating GR crashes</a:t>
            </a:r>
            <a:r>
              <a:rPr lang="en-US" sz="1600" b="1" dirty="0" smtClean="0"/>
              <a:t>.</a:t>
            </a:r>
          </a:p>
          <a:p>
            <a:pPr eaLnBrk="1" hangingPunct="1"/>
            <a:endParaRPr lang="en-US" sz="1600" b="1" dirty="0"/>
          </a:p>
          <a:p>
            <a:pPr eaLnBrk="1" hangingPunct="1"/>
            <a:r>
              <a:rPr lang="en-US" sz="1600" b="1" dirty="0"/>
              <a:t>The </a:t>
            </a:r>
            <a:r>
              <a:rPr lang="en-US" sz="1600" b="1" dirty="0">
                <a:solidFill>
                  <a:srgbClr val="FF0000"/>
                </a:solidFill>
              </a:rPr>
              <a:t>State of NJ does not have an unusually high percentage of GR fatalities</a:t>
            </a:r>
            <a:r>
              <a:rPr lang="en-US" sz="1600" b="1" dirty="0"/>
              <a:t>.  NJ ranks only 20</a:t>
            </a:r>
            <a:r>
              <a:rPr lang="en-US" sz="1600" b="1" baseline="30000" dirty="0"/>
              <a:t>th</a:t>
            </a:r>
            <a:r>
              <a:rPr lang="en-US" sz="1600" b="1" dirty="0"/>
              <a:t> among the states in terms of GR fatalities as a percentage of all traffic fatalities.</a:t>
            </a:r>
          </a:p>
        </p:txBody>
      </p:sp>
      <p:sp>
        <p:nvSpPr>
          <p:cNvPr id="2" name="Slide Number Placeholder 1"/>
          <p:cNvSpPr>
            <a:spLocks noGrp="1"/>
          </p:cNvSpPr>
          <p:nvPr>
            <p:ph type="sldNum" sz="quarter" idx="12"/>
          </p:nvPr>
        </p:nvSpPr>
        <p:spPr/>
        <p:txBody>
          <a:bodyPr/>
          <a:lstStyle/>
          <a:p>
            <a:fld id="{1E5F81F0-EA01-437F-B6BE-E0F7829543C5}" type="slidenum">
              <a:rPr lang="en-US" smtClean="0"/>
              <a:pPr/>
              <a:t>3</a:t>
            </a:fld>
            <a:endParaRPr lang="en-US"/>
          </a:p>
        </p:txBody>
      </p:sp>
    </p:spTree>
    <p:extLst>
      <p:ext uri="{BB962C8B-B14F-4D97-AF65-F5344CB8AC3E}">
        <p14:creationId xmlns:p14="http://schemas.microsoft.com/office/powerpoint/2010/main" val="30473974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028700" y="762000"/>
            <a:ext cx="6781800" cy="1066800"/>
          </a:xfrm>
        </p:spPr>
        <p:txBody>
          <a:bodyPr>
            <a:normAutofit fontScale="90000"/>
          </a:bodyPr>
          <a:lstStyle/>
          <a:p>
            <a:r>
              <a:rPr lang="en-US" sz="3600" b="1" dirty="0">
                <a:solidFill>
                  <a:srgbClr val="C00000"/>
                </a:solidFill>
                <a:latin typeface="Arial" panose="020B0604020202020204" pitchFamily="34" charset="0"/>
                <a:cs typeface="Arial" panose="020B0604020202020204" pitchFamily="34" charset="0"/>
              </a:rPr>
              <a:t>Pre-MGS W-beam High</a:t>
            </a:r>
            <a:br>
              <a:rPr lang="en-US" sz="3600" b="1" dirty="0">
                <a:solidFill>
                  <a:srgbClr val="C00000"/>
                </a:solidFill>
                <a:latin typeface="Arial" panose="020B0604020202020204" pitchFamily="34" charset="0"/>
                <a:cs typeface="Arial" panose="020B0604020202020204" pitchFamily="34" charset="0"/>
              </a:rPr>
            </a:br>
            <a:r>
              <a:rPr lang="en-US" sz="3600" b="1" dirty="0">
                <a:solidFill>
                  <a:srgbClr val="C00000"/>
                </a:solidFill>
                <a:latin typeface="Arial" panose="020B0604020202020204" pitchFamily="34" charset="0"/>
                <a:cs typeface="Arial" panose="020B0604020202020204" pitchFamily="34" charset="0"/>
              </a:rPr>
              <a:t>  Center of Gravity Rollover</a:t>
            </a:r>
            <a:r>
              <a:rPr lang="en-US" dirty="0">
                <a:solidFill>
                  <a:srgbClr val="C00000"/>
                </a:solidFill>
              </a:rPr>
              <a:t>	</a:t>
            </a:r>
          </a:p>
        </p:txBody>
      </p:sp>
      <p:sp>
        <p:nvSpPr>
          <p:cNvPr id="2" name="Slide Number Placeholder 1">
            <a:extLst>
              <a:ext uri="{FF2B5EF4-FFF2-40B4-BE49-F238E27FC236}">
                <a16:creationId xmlns:a16="http://schemas.microsoft.com/office/drawing/2014/main" id="{CB6E3244-D9EF-4C90-AD26-416D08C6C228}"/>
              </a:ext>
            </a:extLst>
          </p:cNvPr>
          <p:cNvSpPr>
            <a:spLocks noGrp="1"/>
          </p:cNvSpPr>
          <p:nvPr>
            <p:ph type="sldNum" sz="quarter" idx="12"/>
          </p:nvPr>
        </p:nvSpPr>
        <p:spPr/>
        <p:txBody>
          <a:bodyPr/>
          <a:lstStyle/>
          <a:p>
            <a:fld id="{1E5F81F0-EA01-437F-B6BE-E0F7829543C5}" type="slidenum">
              <a:rPr lang="en-US" smtClean="0"/>
              <a:pPr/>
              <a:t>30</a:t>
            </a:fld>
            <a:endParaRPr lang="en-US"/>
          </a:p>
        </p:txBody>
      </p:sp>
      <p:pic>
        <p:nvPicPr>
          <p:cNvPr id="4" name="1-29">
            <a:hlinkClick r:id="" action="ppaction://media"/>
            <a:extLst>
              <a:ext uri="{FF2B5EF4-FFF2-40B4-BE49-F238E27FC236}">
                <a16:creationId xmlns:a16="http://schemas.microsoft.com/office/drawing/2014/main" id="{A9177B70-2CD0-4AFE-9C13-19A7071B95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0" y="1981200"/>
            <a:ext cx="5209162" cy="3906872"/>
          </a:xfrm>
          <a:prstGeom prst="rect">
            <a:avLst/>
          </a:prstGeom>
        </p:spPr>
      </p:pic>
    </p:spTree>
    <p:extLst>
      <p:ext uri="{BB962C8B-B14F-4D97-AF65-F5344CB8AC3E}">
        <p14:creationId xmlns:p14="http://schemas.microsoft.com/office/powerpoint/2010/main" val="105718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descr="C:\Karla\Presentations\MGS Guardrail - Summer TRB - June 2008 - Polivka\Photos\mgsrail.jpg"/>
          <p:cNvPicPr>
            <a:picLocks noChangeAspect="1" noChangeArrowheads="1"/>
          </p:cNvPicPr>
          <p:nvPr/>
        </p:nvPicPr>
        <p:blipFill>
          <a:blip r:embed="rId3" cstate="print"/>
          <a:srcRect/>
          <a:stretch>
            <a:fillRect/>
          </a:stretch>
        </p:blipFill>
        <p:spPr bwMode="auto">
          <a:xfrm>
            <a:off x="2133600" y="3810000"/>
            <a:ext cx="3352800" cy="2649818"/>
          </a:xfrm>
          <a:prstGeom prst="rect">
            <a:avLst/>
          </a:prstGeom>
          <a:noFill/>
          <a:ln w="9525">
            <a:noFill/>
            <a:miter lim="800000"/>
            <a:headEnd/>
            <a:tailEnd/>
          </a:ln>
        </p:spPr>
      </p:pic>
      <p:sp>
        <p:nvSpPr>
          <p:cNvPr id="5123" name="Title 1"/>
          <p:cNvSpPr>
            <a:spLocks noGrp="1"/>
          </p:cNvSpPr>
          <p:nvPr>
            <p:ph type="title"/>
          </p:nvPr>
        </p:nvSpPr>
        <p:spPr/>
        <p:txBody>
          <a:bodyPr>
            <a:normAutofit/>
          </a:bodyPr>
          <a:lstStyle/>
          <a:p>
            <a:r>
              <a:rPr lang="en-US" sz="3200" b="1" dirty="0">
                <a:solidFill>
                  <a:srgbClr val="000099"/>
                </a:solidFill>
                <a:latin typeface="Arial" panose="020B0604020202020204" pitchFamily="34" charset="0"/>
                <a:cs typeface="Arial" panose="020B0604020202020204" pitchFamily="34" charset="0"/>
              </a:rPr>
              <a:t>Midwest Guide Rail System (MGS)</a:t>
            </a:r>
          </a:p>
        </p:txBody>
      </p:sp>
      <p:sp>
        <p:nvSpPr>
          <p:cNvPr id="5124" name="Content Placeholder 2"/>
          <p:cNvSpPr>
            <a:spLocks noGrp="1"/>
          </p:cNvSpPr>
          <p:nvPr>
            <p:ph idx="1"/>
          </p:nvPr>
        </p:nvSpPr>
        <p:spPr>
          <a:xfrm>
            <a:off x="533400" y="1371600"/>
            <a:ext cx="5486400" cy="2286000"/>
          </a:xfrm>
        </p:spPr>
        <p:txBody>
          <a:bodyPr>
            <a:normAutofit/>
          </a:bodyPr>
          <a:lstStyle/>
          <a:p>
            <a:pPr marL="754380" lvl="1" indent="-342900">
              <a:spcAft>
                <a:spcPts val="1200"/>
              </a:spcAft>
              <a:buFont typeface="Wingdings" panose="05000000000000000000" pitchFamily="2" charset="2"/>
              <a:buChar char="Ø"/>
            </a:pPr>
            <a:r>
              <a:rPr lang="en-US" sz="2400" b="1" dirty="0"/>
              <a:t>Increased mounting height</a:t>
            </a:r>
          </a:p>
          <a:p>
            <a:pPr marL="754380" lvl="1" indent="-342900">
              <a:spcAft>
                <a:spcPts val="1200"/>
              </a:spcAft>
              <a:buFont typeface="Wingdings" panose="05000000000000000000" pitchFamily="2" charset="2"/>
              <a:buChar char="Ø"/>
            </a:pPr>
            <a:r>
              <a:rPr lang="en-US" sz="2400" b="1" dirty="0"/>
              <a:t>Reduced post embedment</a:t>
            </a:r>
          </a:p>
          <a:p>
            <a:pPr marL="754380" lvl="1" indent="-342900">
              <a:spcAft>
                <a:spcPts val="1200"/>
              </a:spcAft>
              <a:buFont typeface="Wingdings" panose="05000000000000000000" pitchFamily="2" charset="2"/>
              <a:buChar char="Ø"/>
            </a:pPr>
            <a:r>
              <a:rPr lang="en-US" sz="2400" b="1" dirty="0"/>
              <a:t>Mid-post splices</a:t>
            </a:r>
          </a:p>
          <a:p>
            <a:pPr marL="754380" lvl="1" indent="-342900">
              <a:spcAft>
                <a:spcPts val="1200"/>
              </a:spcAft>
              <a:buFont typeface="Wingdings" panose="05000000000000000000" pitchFamily="2" charset="2"/>
              <a:buChar char="Ø"/>
            </a:pPr>
            <a:r>
              <a:rPr lang="en-US" sz="2400" b="1" dirty="0"/>
              <a:t>12” or 8” Blockouts</a:t>
            </a:r>
          </a:p>
        </p:txBody>
      </p:sp>
      <p:pic>
        <p:nvPicPr>
          <p:cNvPr id="3" name="Picture 2" descr="A picture containing object, antenna&#10;&#10;Description generated with high confidence">
            <a:extLst>
              <a:ext uri="{FF2B5EF4-FFF2-40B4-BE49-F238E27FC236}">
                <a16:creationId xmlns:a16="http://schemas.microsoft.com/office/drawing/2014/main" id="{BC246F71-A7EB-465A-BDA4-C769C299A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750" y="1999488"/>
            <a:ext cx="2133600" cy="3316224"/>
          </a:xfrm>
          <a:prstGeom prst="rect">
            <a:avLst/>
          </a:prstGeom>
        </p:spPr>
      </p:pic>
      <p:sp>
        <p:nvSpPr>
          <p:cNvPr id="2" name="Slide Number Placeholder 1">
            <a:extLst>
              <a:ext uri="{FF2B5EF4-FFF2-40B4-BE49-F238E27FC236}">
                <a16:creationId xmlns:a16="http://schemas.microsoft.com/office/drawing/2014/main" id="{0E65A53A-C1D2-4F64-B1FE-C9F71D603AD3}"/>
              </a:ext>
            </a:extLst>
          </p:cNvPr>
          <p:cNvSpPr>
            <a:spLocks noGrp="1"/>
          </p:cNvSpPr>
          <p:nvPr>
            <p:ph type="sldNum" sz="quarter" idx="12"/>
          </p:nvPr>
        </p:nvSpPr>
        <p:spPr/>
        <p:txBody>
          <a:bodyPr/>
          <a:lstStyle/>
          <a:p>
            <a:fld id="{55CF25FB-0EC8-4ABA-AEA8-BA90FCCE8144}" type="slidenum">
              <a:rPr lang="en-US" smtClean="0"/>
              <a:t>31</a:t>
            </a:fld>
            <a:endParaRPr lang="en-US"/>
          </a:p>
        </p:txBody>
      </p:sp>
    </p:spTree>
    <p:extLst>
      <p:ext uri="{BB962C8B-B14F-4D97-AF65-F5344CB8AC3E}">
        <p14:creationId xmlns:p14="http://schemas.microsoft.com/office/powerpoint/2010/main" val="12151671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457200" y="274638"/>
            <a:ext cx="8229600" cy="563562"/>
          </a:xfrm>
        </p:spPr>
        <p:txBody>
          <a:bodyPr>
            <a:normAutofit fontScale="90000"/>
          </a:bodyPr>
          <a:lstStyle/>
          <a:p>
            <a:r>
              <a:rPr lang="en-US" sz="3200" b="1" dirty="0">
                <a:solidFill>
                  <a:srgbClr val="000099"/>
                </a:solidFill>
                <a:latin typeface="Arial" panose="020B0604020202020204" pitchFamily="34" charset="0"/>
                <a:cs typeface="Arial" panose="020B0604020202020204" pitchFamily="34" charset="0"/>
              </a:rPr>
              <a:t>Midwest Guide Rail System (MGS)</a:t>
            </a:r>
          </a:p>
        </p:txBody>
      </p:sp>
      <p:sp>
        <p:nvSpPr>
          <p:cNvPr id="2" name="Slide Number Placeholder 1">
            <a:extLst>
              <a:ext uri="{FF2B5EF4-FFF2-40B4-BE49-F238E27FC236}">
                <a16:creationId xmlns:a16="http://schemas.microsoft.com/office/drawing/2014/main" id="{0E65A53A-C1D2-4F64-B1FE-C9F71D603AD3}"/>
              </a:ext>
            </a:extLst>
          </p:cNvPr>
          <p:cNvSpPr>
            <a:spLocks noGrp="1"/>
          </p:cNvSpPr>
          <p:nvPr>
            <p:ph type="sldNum" sz="quarter" idx="12"/>
          </p:nvPr>
        </p:nvSpPr>
        <p:spPr/>
        <p:txBody>
          <a:bodyPr/>
          <a:lstStyle/>
          <a:p>
            <a:fld id="{55CF25FB-0EC8-4ABA-AEA8-BA90FCCE8144}" type="slidenum">
              <a:rPr lang="en-US" smtClean="0"/>
              <a:t>32</a:t>
            </a:fld>
            <a:endParaRPr lang="en-US"/>
          </a:p>
        </p:txBody>
      </p:sp>
      <p:pic>
        <p:nvPicPr>
          <p:cNvPr id="5" name="Picture 4">
            <a:extLst>
              <a:ext uri="{FF2B5EF4-FFF2-40B4-BE49-F238E27FC236}">
                <a16:creationId xmlns:a16="http://schemas.microsoft.com/office/drawing/2014/main" id="{1AAE9D8F-63AF-4969-AEAD-AB912A6A6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3086" y="1143000"/>
            <a:ext cx="3943956" cy="2619912"/>
          </a:xfrm>
          <a:prstGeom prst="rect">
            <a:avLst/>
          </a:prstGeom>
        </p:spPr>
      </p:pic>
      <p:pic>
        <p:nvPicPr>
          <p:cNvPr id="7" name="Picture 6">
            <a:extLst>
              <a:ext uri="{FF2B5EF4-FFF2-40B4-BE49-F238E27FC236}">
                <a16:creationId xmlns:a16="http://schemas.microsoft.com/office/drawing/2014/main" id="{3F779EC5-5515-4989-830E-002B9A838F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3086" y="3891940"/>
            <a:ext cx="3943956" cy="2725554"/>
          </a:xfrm>
          <a:prstGeom prst="rect">
            <a:avLst/>
          </a:prstGeom>
        </p:spPr>
      </p:pic>
    </p:spTree>
    <p:extLst>
      <p:ext uri="{BB962C8B-B14F-4D97-AF65-F5344CB8AC3E}">
        <p14:creationId xmlns:p14="http://schemas.microsoft.com/office/powerpoint/2010/main" val="26213543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0099"/>
                </a:solidFill>
                <a:latin typeface="Arial" panose="020B0604020202020204" pitchFamily="34" charset="0"/>
                <a:cs typeface="Arial" panose="020B0604020202020204" pitchFamily="34" charset="0"/>
              </a:rPr>
              <a:t>MGS Advantages</a:t>
            </a:r>
          </a:p>
        </p:txBody>
      </p:sp>
      <p:sp>
        <p:nvSpPr>
          <p:cNvPr id="7" name="Content Placeholder 6"/>
          <p:cNvSpPr>
            <a:spLocks noGrp="1"/>
          </p:cNvSpPr>
          <p:nvPr>
            <p:ph idx="1"/>
          </p:nvPr>
        </p:nvSpPr>
        <p:spPr>
          <a:xfrm>
            <a:off x="990600" y="1440585"/>
            <a:ext cx="7162800" cy="1988415"/>
          </a:xfrm>
        </p:spPr>
        <p:txBody>
          <a:bodyPr>
            <a:normAutofit/>
          </a:bodyPr>
          <a:lstStyle/>
          <a:p>
            <a:pPr marL="0" indent="0">
              <a:spcBef>
                <a:spcPts val="0"/>
              </a:spcBef>
              <a:spcAft>
                <a:spcPts val="1200"/>
              </a:spcAft>
              <a:buNone/>
            </a:pPr>
            <a:r>
              <a:rPr lang="en-US" sz="2800" b="1" dirty="0"/>
              <a:t>Rail Stress reduced by:</a:t>
            </a:r>
          </a:p>
          <a:p>
            <a:pPr>
              <a:spcBef>
                <a:spcPts val="0"/>
              </a:spcBef>
              <a:spcAft>
                <a:spcPts val="1200"/>
              </a:spcAft>
              <a:buFont typeface="Wingdings" panose="05000000000000000000" pitchFamily="2" charset="2"/>
              <a:buChar char="Ø"/>
            </a:pPr>
            <a:r>
              <a:rPr lang="en-US" sz="2800" b="1" dirty="0"/>
              <a:t>Mid-span rail splice</a:t>
            </a:r>
          </a:p>
          <a:p>
            <a:pPr>
              <a:spcBef>
                <a:spcPts val="0"/>
              </a:spcBef>
              <a:spcAft>
                <a:spcPts val="1200"/>
              </a:spcAft>
              <a:buFont typeface="Wingdings" panose="05000000000000000000" pitchFamily="2" charset="2"/>
              <a:buChar char="Ø"/>
            </a:pPr>
            <a:r>
              <a:rPr lang="en-US" sz="2800" b="1" dirty="0"/>
              <a:t>Reduced post embedment</a:t>
            </a:r>
          </a:p>
        </p:txBody>
      </p:sp>
      <p:sp>
        <p:nvSpPr>
          <p:cNvPr id="3" name="Slide Number Placeholder 2">
            <a:extLst>
              <a:ext uri="{FF2B5EF4-FFF2-40B4-BE49-F238E27FC236}">
                <a16:creationId xmlns:a16="http://schemas.microsoft.com/office/drawing/2014/main" id="{1A2F0C01-912D-4CFB-B88C-9410FFFBAAC5}"/>
              </a:ext>
            </a:extLst>
          </p:cNvPr>
          <p:cNvSpPr>
            <a:spLocks noGrp="1"/>
          </p:cNvSpPr>
          <p:nvPr>
            <p:ph type="sldNum" sz="quarter" idx="12"/>
          </p:nvPr>
        </p:nvSpPr>
        <p:spPr/>
        <p:txBody>
          <a:bodyPr/>
          <a:lstStyle/>
          <a:p>
            <a:fld id="{1E5F81F0-EA01-437F-B6BE-E0F7829543C5}" type="slidenum">
              <a:rPr lang="en-US" smtClean="0"/>
              <a:pPr/>
              <a:t>33</a:t>
            </a:fld>
            <a:endParaRPr lang="en-US"/>
          </a:p>
        </p:txBody>
      </p:sp>
      <p:sp>
        <p:nvSpPr>
          <p:cNvPr id="5" name="Rectangle 4">
            <a:extLst>
              <a:ext uri="{FF2B5EF4-FFF2-40B4-BE49-F238E27FC236}">
                <a16:creationId xmlns:a16="http://schemas.microsoft.com/office/drawing/2014/main" id="{1EC0A0AA-0972-4DD8-B6C2-D7598B6B5ACF}"/>
              </a:ext>
            </a:extLst>
          </p:cNvPr>
          <p:cNvSpPr/>
          <p:nvPr/>
        </p:nvSpPr>
        <p:spPr>
          <a:xfrm>
            <a:off x="914400" y="3695254"/>
            <a:ext cx="7239000" cy="954107"/>
          </a:xfrm>
          <a:prstGeom prst="rect">
            <a:avLst/>
          </a:prstGeom>
        </p:spPr>
        <p:txBody>
          <a:bodyPr wrap="square">
            <a:spAutoFit/>
          </a:bodyPr>
          <a:lstStyle/>
          <a:p>
            <a:pPr marL="0" indent="0">
              <a:spcAft>
                <a:spcPts val="1800"/>
              </a:spcAft>
              <a:buNone/>
            </a:pPr>
            <a:r>
              <a:rPr lang="en-US" sz="2800" b="1" dirty="0">
                <a:latin typeface="+mn-lt"/>
              </a:rPr>
              <a:t>Better containment of higher mass and higher center of gravity vehicles</a:t>
            </a:r>
          </a:p>
        </p:txBody>
      </p:sp>
    </p:spTree>
    <p:extLst>
      <p:ext uri="{BB962C8B-B14F-4D97-AF65-F5344CB8AC3E}">
        <p14:creationId xmlns:p14="http://schemas.microsoft.com/office/powerpoint/2010/main" val="5355916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normAutofit/>
          </a:bodyPr>
          <a:lstStyle/>
          <a:p>
            <a:r>
              <a:rPr lang="en-US" sz="3200" b="1" dirty="0">
                <a:solidFill>
                  <a:srgbClr val="000099"/>
                </a:solidFill>
                <a:latin typeface="Arial" panose="020B0604020202020204" pitchFamily="34" charset="0"/>
                <a:cs typeface="Arial" panose="020B0604020202020204" pitchFamily="34" charset="0"/>
              </a:rPr>
              <a:t>NJDOT MGS Guide Rail Detail</a:t>
            </a:r>
          </a:p>
        </p:txBody>
      </p:sp>
      <p:sp>
        <p:nvSpPr>
          <p:cNvPr id="5124" name="Content Placeholder 2"/>
          <p:cNvSpPr>
            <a:spLocks noGrp="1"/>
          </p:cNvSpPr>
          <p:nvPr>
            <p:ph idx="1"/>
          </p:nvPr>
        </p:nvSpPr>
        <p:spPr>
          <a:xfrm>
            <a:off x="1600200" y="1450359"/>
            <a:ext cx="5486400" cy="1295400"/>
          </a:xfrm>
        </p:spPr>
        <p:txBody>
          <a:bodyPr>
            <a:normAutofit fontScale="92500" lnSpcReduction="20000"/>
          </a:bodyPr>
          <a:lstStyle/>
          <a:p>
            <a:pPr marL="411480" lvl="1" indent="0" algn="ctr">
              <a:spcAft>
                <a:spcPts val="1200"/>
              </a:spcAft>
              <a:buNone/>
            </a:pPr>
            <a:r>
              <a:rPr lang="en-US" sz="3200" b="1" dirty="0">
                <a:solidFill>
                  <a:srgbClr val="C00000"/>
                </a:solidFill>
                <a:latin typeface="Arial" panose="020B0604020202020204" pitchFamily="34" charset="0"/>
                <a:cs typeface="Arial" panose="020B0604020202020204" pitchFamily="34" charset="0"/>
              </a:rPr>
              <a:t>Mid-post splices</a:t>
            </a:r>
          </a:p>
          <a:p>
            <a:pPr marL="411480" lvl="1" indent="0" algn="ctr">
              <a:spcAft>
                <a:spcPts val="1200"/>
              </a:spcAft>
              <a:buNone/>
            </a:pPr>
            <a:r>
              <a:rPr lang="en-US" sz="3200" b="1" dirty="0">
                <a:solidFill>
                  <a:srgbClr val="C00000"/>
                </a:solidFill>
                <a:latin typeface="Arial" panose="020B0604020202020204" pitchFamily="34" charset="0"/>
                <a:cs typeface="Arial" panose="020B0604020202020204" pitchFamily="34" charset="0"/>
              </a:rPr>
              <a:t>31” rail height</a:t>
            </a:r>
          </a:p>
          <a:p>
            <a:pPr marL="411480" lvl="1" indent="0" algn="ctr">
              <a:spcAft>
                <a:spcPts val="1200"/>
              </a:spcAft>
              <a:buNone/>
            </a:pPr>
            <a:endParaRPr lang="en-US" sz="3200" b="1" dirty="0">
              <a:latin typeface="Arial" panose="020B0604020202020204" pitchFamily="34" charset="0"/>
              <a:cs typeface="Arial" panose="020B0604020202020204" pitchFamily="34" charset="0"/>
            </a:endParaRPr>
          </a:p>
        </p:txBody>
      </p:sp>
      <p:pic>
        <p:nvPicPr>
          <p:cNvPr id="4" name="Picture 3" descr="A screenshot of a cell phone&#10;&#10;Description generated with very high confidence">
            <a:extLst>
              <a:ext uri="{FF2B5EF4-FFF2-40B4-BE49-F238E27FC236}">
                <a16:creationId xmlns:a16="http://schemas.microsoft.com/office/drawing/2014/main" id="{83B79F69-8446-459E-8F5D-D87712430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197225"/>
            <a:ext cx="8382000" cy="2584450"/>
          </a:xfrm>
          <a:prstGeom prst="rect">
            <a:avLst/>
          </a:prstGeom>
        </p:spPr>
      </p:pic>
      <p:sp>
        <p:nvSpPr>
          <p:cNvPr id="2" name="Slide Number Placeholder 1">
            <a:extLst>
              <a:ext uri="{FF2B5EF4-FFF2-40B4-BE49-F238E27FC236}">
                <a16:creationId xmlns:a16="http://schemas.microsoft.com/office/drawing/2014/main" id="{16320DA6-5B34-43FB-ADE4-0B21DA553BC6}"/>
              </a:ext>
            </a:extLst>
          </p:cNvPr>
          <p:cNvSpPr>
            <a:spLocks noGrp="1"/>
          </p:cNvSpPr>
          <p:nvPr>
            <p:ph type="sldNum" sz="quarter" idx="12"/>
          </p:nvPr>
        </p:nvSpPr>
        <p:spPr/>
        <p:txBody>
          <a:bodyPr/>
          <a:lstStyle/>
          <a:p>
            <a:fld id="{55CF25FB-0EC8-4ABA-AEA8-BA90FCCE8144}" type="slidenum">
              <a:rPr lang="en-US" smtClean="0"/>
              <a:t>34</a:t>
            </a:fld>
            <a:endParaRPr lang="en-US"/>
          </a:p>
        </p:txBody>
      </p:sp>
      <p:sp>
        <p:nvSpPr>
          <p:cNvPr id="6" name="Rectangle 5">
            <a:extLst>
              <a:ext uri="{FF2B5EF4-FFF2-40B4-BE49-F238E27FC236}">
                <a16:creationId xmlns:a16="http://schemas.microsoft.com/office/drawing/2014/main" id="{9B207EA4-11EC-4E6F-BAC8-4F5D707AE0BC}"/>
              </a:ext>
            </a:extLst>
          </p:cNvPr>
          <p:cNvSpPr/>
          <p:nvPr/>
        </p:nvSpPr>
        <p:spPr>
          <a:xfrm>
            <a:off x="3810000" y="5765665"/>
            <a:ext cx="1249060" cy="369332"/>
          </a:xfrm>
          <a:prstGeom prst="rect">
            <a:avLst/>
          </a:prstGeom>
        </p:spPr>
        <p:txBody>
          <a:bodyPr wrap="none">
            <a:spAutoFit/>
          </a:bodyPr>
          <a:lstStyle/>
          <a:p>
            <a:r>
              <a:rPr lang="en-US" b="1" kern="0" dirty="0"/>
              <a:t>CD-609-1 </a:t>
            </a:r>
            <a:endParaRPr lang="en-US" dirty="0"/>
          </a:p>
        </p:txBody>
      </p:sp>
    </p:spTree>
    <p:extLst>
      <p:ext uri="{BB962C8B-B14F-4D97-AF65-F5344CB8AC3E}">
        <p14:creationId xmlns:p14="http://schemas.microsoft.com/office/powerpoint/2010/main" val="9356120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Slide Number Placeholder 3">
            <a:extLst>
              <a:ext uri="{FF2B5EF4-FFF2-40B4-BE49-F238E27FC236}">
                <a16:creationId xmlns:a16="http://schemas.microsoft.com/office/drawing/2014/main" id="{63955C33-9AFB-4BE7-8D98-5C3898E52E6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3E39750-E03D-48C3-A054-405C67E82BC5}" type="slidenum">
              <a:rPr lang="en-US" altLang="en-US" sz="1400" smtClean="0"/>
              <a:pPr>
                <a:spcBef>
                  <a:spcPct val="0"/>
                </a:spcBef>
                <a:buFontTx/>
                <a:buNone/>
              </a:pPr>
              <a:t>35</a:t>
            </a:fld>
            <a:endParaRPr lang="en-US" altLang="en-US" sz="1400"/>
          </a:p>
        </p:txBody>
      </p:sp>
      <p:sp>
        <p:nvSpPr>
          <p:cNvPr id="15" name="Title 1">
            <a:extLst>
              <a:ext uri="{FF2B5EF4-FFF2-40B4-BE49-F238E27FC236}">
                <a16:creationId xmlns:a16="http://schemas.microsoft.com/office/drawing/2014/main" id="{D49FB4C4-9EC3-40E4-8EDC-4BEC709298BC}"/>
              </a:ext>
            </a:extLst>
          </p:cNvPr>
          <p:cNvSpPr txBox="1">
            <a:spLocks/>
          </p:cNvSpPr>
          <p:nvPr/>
        </p:nvSpPr>
        <p:spPr bwMode="auto">
          <a:xfrm>
            <a:off x="439417" y="342082"/>
            <a:ext cx="8305799" cy="532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solidFill>
                  <a:srgbClr val="000099"/>
                </a:solidFill>
                <a:latin typeface="Arial" panose="020B0604020202020204" pitchFamily="34" charset="0"/>
                <a:cs typeface="Arial" panose="020B0604020202020204" pitchFamily="34" charset="0"/>
              </a:rPr>
              <a:t>Guide Rail Replacement Criteria</a:t>
            </a:r>
            <a:endParaRPr lang="en-US" sz="2800" kern="0" dirty="0"/>
          </a:p>
        </p:txBody>
      </p:sp>
      <p:sp>
        <p:nvSpPr>
          <p:cNvPr id="16" name="Subtitle 2">
            <a:extLst>
              <a:ext uri="{FF2B5EF4-FFF2-40B4-BE49-F238E27FC236}">
                <a16:creationId xmlns:a16="http://schemas.microsoft.com/office/drawing/2014/main" id="{91896837-8850-4AF1-9337-0D8774D425A8}"/>
              </a:ext>
            </a:extLst>
          </p:cNvPr>
          <p:cNvSpPr txBox="1">
            <a:spLocks/>
          </p:cNvSpPr>
          <p:nvPr/>
        </p:nvSpPr>
        <p:spPr bwMode="auto">
          <a:xfrm>
            <a:off x="477517" y="1067255"/>
            <a:ext cx="8229601" cy="5182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0"/>
              </a:spcBef>
              <a:spcAft>
                <a:spcPts val="600"/>
              </a:spcAft>
              <a:buFont typeface="Wingdings" panose="05000000000000000000" pitchFamily="2" charset="2"/>
              <a:buChar char="Ø"/>
            </a:pPr>
            <a:r>
              <a:rPr lang="en-US" sz="1800" b="1" kern="0" dirty="0"/>
              <a:t>All </a:t>
            </a:r>
            <a:r>
              <a:rPr lang="en-US" sz="1800" b="1" kern="0" dirty="0">
                <a:solidFill>
                  <a:srgbClr val="FF0000"/>
                </a:solidFill>
              </a:rPr>
              <a:t>new guide rail installations </a:t>
            </a:r>
            <a:r>
              <a:rPr lang="en-US" sz="1800" b="1" kern="0" dirty="0"/>
              <a:t>shall be constructed 31 inches high, see </a:t>
            </a:r>
            <a:r>
              <a:rPr lang="en-US" sz="1800" b="1" i="1" kern="0" dirty="0"/>
              <a:t>Standard Roadway Construction Details</a:t>
            </a:r>
            <a:r>
              <a:rPr lang="en-US" sz="1800" b="1" kern="0" dirty="0"/>
              <a:t>.  The 31 inch high guide rail has a construction tolerance of +3/-3 inches.</a:t>
            </a:r>
          </a:p>
          <a:p>
            <a:pPr>
              <a:spcBef>
                <a:spcPts val="0"/>
              </a:spcBef>
              <a:spcAft>
                <a:spcPts val="600"/>
              </a:spcAft>
              <a:buFont typeface="Wingdings" panose="05000000000000000000" pitchFamily="2" charset="2"/>
              <a:buChar char="Ø"/>
            </a:pPr>
            <a:r>
              <a:rPr lang="en-US" sz="1800" b="1" kern="0" dirty="0">
                <a:solidFill>
                  <a:srgbClr val="FF0000"/>
                </a:solidFill>
              </a:rPr>
              <a:t>Existing guide rail</a:t>
            </a:r>
            <a:r>
              <a:rPr lang="en-US" sz="1800" b="1" kern="0" dirty="0"/>
              <a:t> within the limits of a </a:t>
            </a:r>
            <a:r>
              <a:rPr lang="en-US" sz="1800" b="1" kern="0" dirty="0">
                <a:solidFill>
                  <a:srgbClr val="FF0000"/>
                </a:solidFill>
              </a:rPr>
              <a:t>reconstruction project </a:t>
            </a:r>
            <a:r>
              <a:rPr lang="en-US" sz="1800" b="1" kern="0" dirty="0"/>
              <a:t>shall be replaced if it does not meet current offsets, height or splice location as shown in the </a:t>
            </a:r>
            <a:r>
              <a:rPr lang="en-US" sz="1800" b="1" i="1" kern="0" dirty="0"/>
              <a:t>Standard Roadway Construction Details</a:t>
            </a:r>
            <a:r>
              <a:rPr lang="en-US" sz="1800" b="1" kern="0" dirty="0"/>
              <a:t>.  However, existing NCHRP 350 (i.e.: 27¼ inch high guide rail with synthetic blockouts) that does not need to be reset may be retained provided it is less than 20 years old (service life).  The height of existing NCHRP 350 guide rail that is to remain must be between 26½ and 29 inches high.</a:t>
            </a:r>
          </a:p>
          <a:p>
            <a:pPr>
              <a:spcBef>
                <a:spcPts val="0"/>
              </a:spcBef>
              <a:spcAft>
                <a:spcPts val="600"/>
              </a:spcAft>
              <a:buFont typeface="Wingdings" panose="05000000000000000000" pitchFamily="2" charset="2"/>
              <a:buChar char="Ø"/>
            </a:pPr>
            <a:r>
              <a:rPr lang="en-US" sz="1800" b="1" kern="0" dirty="0"/>
              <a:t>On </a:t>
            </a:r>
            <a:r>
              <a:rPr lang="en-US" sz="1800" b="1" kern="0" dirty="0">
                <a:solidFill>
                  <a:srgbClr val="FF0000"/>
                </a:solidFill>
              </a:rPr>
              <a:t>improvement projects to enhance safety, maintenance guide rail replacement projects and preventive maintenance projects</a:t>
            </a:r>
            <a:r>
              <a:rPr lang="en-US" sz="1800" b="1" kern="0" dirty="0"/>
              <a:t>, existing NCHRP 350 guide rail may be retained provided it is less than 20 years old.  However, when at least 50 percent of an existing guide rail run is repaired, lengthened, reset or upgraded, then the entire run where practical shall be upgraded to the current 31 inch high standard including the approach guide rail transition and/or the end treatment</a:t>
            </a:r>
            <a:r>
              <a:rPr lang="en-US" sz="1800" b="1" kern="0" dirty="0" smtClean="0"/>
              <a:t>.</a:t>
            </a:r>
            <a:endParaRPr lang="en-US" sz="1800" b="1" kern="0" dirty="0"/>
          </a:p>
        </p:txBody>
      </p:sp>
    </p:spTree>
    <p:extLst>
      <p:ext uri="{BB962C8B-B14F-4D97-AF65-F5344CB8AC3E}">
        <p14:creationId xmlns:p14="http://schemas.microsoft.com/office/powerpoint/2010/main" val="27170092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Slide Number Placeholder 3">
            <a:extLst>
              <a:ext uri="{FF2B5EF4-FFF2-40B4-BE49-F238E27FC236}">
                <a16:creationId xmlns:a16="http://schemas.microsoft.com/office/drawing/2014/main" id="{63955C33-9AFB-4BE7-8D98-5C3898E52E6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3E39750-E03D-48C3-A054-405C67E82BC5}" type="slidenum">
              <a:rPr lang="en-US" altLang="en-US" sz="1400" smtClean="0"/>
              <a:pPr>
                <a:spcBef>
                  <a:spcPct val="0"/>
                </a:spcBef>
                <a:buFontTx/>
                <a:buNone/>
              </a:pPr>
              <a:t>36</a:t>
            </a:fld>
            <a:endParaRPr lang="en-US" altLang="en-US" sz="1400"/>
          </a:p>
        </p:txBody>
      </p:sp>
      <p:sp>
        <p:nvSpPr>
          <p:cNvPr id="15" name="Title 1">
            <a:extLst>
              <a:ext uri="{FF2B5EF4-FFF2-40B4-BE49-F238E27FC236}">
                <a16:creationId xmlns:a16="http://schemas.microsoft.com/office/drawing/2014/main" id="{D49FB4C4-9EC3-40E4-8EDC-4BEC709298BC}"/>
              </a:ext>
            </a:extLst>
          </p:cNvPr>
          <p:cNvSpPr txBox="1">
            <a:spLocks/>
          </p:cNvSpPr>
          <p:nvPr/>
        </p:nvSpPr>
        <p:spPr bwMode="auto">
          <a:xfrm>
            <a:off x="439417" y="342082"/>
            <a:ext cx="8305799" cy="532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solidFill>
                  <a:srgbClr val="000099"/>
                </a:solidFill>
                <a:latin typeface="Arial" panose="020B0604020202020204" pitchFamily="34" charset="0"/>
                <a:cs typeface="Arial" panose="020B0604020202020204" pitchFamily="34" charset="0"/>
              </a:rPr>
              <a:t>Guide Rail Replacement Criteria</a:t>
            </a:r>
            <a:endParaRPr lang="en-US" sz="2800" kern="0" dirty="0"/>
          </a:p>
        </p:txBody>
      </p:sp>
      <p:sp>
        <p:nvSpPr>
          <p:cNvPr id="16" name="Subtitle 2">
            <a:extLst>
              <a:ext uri="{FF2B5EF4-FFF2-40B4-BE49-F238E27FC236}">
                <a16:creationId xmlns:a16="http://schemas.microsoft.com/office/drawing/2014/main" id="{91896837-8850-4AF1-9337-0D8774D425A8}"/>
              </a:ext>
            </a:extLst>
          </p:cNvPr>
          <p:cNvSpPr txBox="1">
            <a:spLocks/>
          </p:cNvSpPr>
          <p:nvPr/>
        </p:nvSpPr>
        <p:spPr bwMode="auto">
          <a:xfrm>
            <a:off x="477517" y="1067255"/>
            <a:ext cx="8229601" cy="5182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0"/>
              </a:spcBef>
              <a:spcAft>
                <a:spcPts val="600"/>
              </a:spcAft>
              <a:buFont typeface="Wingdings" panose="05000000000000000000" pitchFamily="2" charset="2"/>
              <a:buChar char="Ø"/>
            </a:pPr>
            <a:r>
              <a:rPr lang="en-US" sz="1800" b="1" kern="0" dirty="0" smtClean="0">
                <a:solidFill>
                  <a:srgbClr val="FF0000"/>
                </a:solidFill>
              </a:rPr>
              <a:t>When </a:t>
            </a:r>
            <a:r>
              <a:rPr lang="en-US" sz="1800" b="1" kern="0" dirty="0">
                <a:solidFill>
                  <a:srgbClr val="FF0000"/>
                </a:solidFill>
              </a:rPr>
              <a:t>only a portion of the existing guide rail </a:t>
            </a:r>
            <a:r>
              <a:rPr lang="en-US" sz="1800" b="1" kern="0" dirty="0"/>
              <a:t>is to be upgraded to the 31 inch height, the guide rail shall be transitioned as shown in the </a:t>
            </a:r>
            <a:r>
              <a:rPr lang="en-US" sz="1800" b="1" i="1" kern="0" dirty="0"/>
              <a:t>Standard Roadway Construction Detail CD-609-8</a:t>
            </a:r>
            <a:r>
              <a:rPr lang="en-US" sz="1800" b="1" kern="0" dirty="0"/>
              <a:t>.</a:t>
            </a:r>
          </a:p>
          <a:p>
            <a:pPr>
              <a:spcBef>
                <a:spcPts val="0"/>
              </a:spcBef>
              <a:spcAft>
                <a:spcPts val="600"/>
              </a:spcAft>
              <a:buFont typeface="Wingdings" panose="05000000000000000000" pitchFamily="2" charset="2"/>
              <a:buChar char="Ø"/>
            </a:pPr>
            <a:r>
              <a:rPr lang="en-US" sz="1800" b="1" kern="0" dirty="0"/>
              <a:t>Only NCHRP 350 guide rail (27¼ inch high guide rail with synthetic blockouts) can be left in place if the guide rail is less than 20 years old.  NCHRP 230 guide rail (rail elements connected </a:t>
            </a:r>
            <a:r>
              <a:rPr lang="en-US" sz="1800" b="1" u="sng" kern="0" dirty="0"/>
              <a:t>without</a:t>
            </a:r>
            <a:r>
              <a:rPr lang="en-US" sz="1800" b="1" kern="0" dirty="0"/>
              <a:t> rectangular washers to 14 inch high steel blockouts on 6’ long posts) and Pre-NCHRP 230 guide rail (rail elements connected </a:t>
            </a:r>
            <a:r>
              <a:rPr lang="en-US" sz="1800" b="1" u="sng" kern="0" dirty="0"/>
              <a:t>with</a:t>
            </a:r>
            <a:r>
              <a:rPr lang="en-US" sz="1800" b="1" kern="0" dirty="0"/>
              <a:t> rectangular washers to 13” high steel blockouts on 5’-9” long posts) shall not be reset.  </a:t>
            </a:r>
            <a:r>
              <a:rPr lang="en-US" sz="1800" b="1" kern="0" dirty="0">
                <a:solidFill>
                  <a:srgbClr val="FF0000"/>
                </a:solidFill>
              </a:rPr>
              <a:t>Full replacement is the only option for NCHRP 230 and Pre-NCHRP 230 guide rail</a:t>
            </a:r>
            <a:r>
              <a:rPr lang="en-US" sz="1800" b="1" kern="0" dirty="0"/>
              <a:t>.</a:t>
            </a:r>
          </a:p>
        </p:txBody>
      </p:sp>
    </p:spTree>
    <p:extLst>
      <p:ext uri="{BB962C8B-B14F-4D97-AF65-F5344CB8AC3E}">
        <p14:creationId xmlns:p14="http://schemas.microsoft.com/office/powerpoint/2010/main" val="12908307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solidFill>
                  <a:srgbClr val="C00000"/>
                </a:solidFill>
                <a:latin typeface="Arial" panose="020B0604020202020204" pitchFamily="34" charset="0"/>
                <a:cs typeface="Arial" panose="020B0604020202020204" pitchFamily="34" charset="0"/>
              </a:rPr>
              <a:t>MGS Blockouts</a:t>
            </a:r>
          </a:p>
        </p:txBody>
      </p:sp>
      <p:sp>
        <p:nvSpPr>
          <p:cNvPr id="3" name="Slide Number Placeholder 2">
            <a:extLst>
              <a:ext uri="{FF2B5EF4-FFF2-40B4-BE49-F238E27FC236}">
                <a16:creationId xmlns:a16="http://schemas.microsoft.com/office/drawing/2014/main" id="{1A2F0C01-912D-4CFB-B88C-9410FFFBAAC5}"/>
              </a:ext>
            </a:extLst>
          </p:cNvPr>
          <p:cNvSpPr>
            <a:spLocks noGrp="1"/>
          </p:cNvSpPr>
          <p:nvPr>
            <p:ph type="sldNum" sz="quarter" idx="12"/>
          </p:nvPr>
        </p:nvSpPr>
        <p:spPr/>
        <p:txBody>
          <a:bodyPr/>
          <a:lstStyle/>
          <a:p>
            <a:fld id="{1E5F81F0-EA01-437F-B6BE-E0F7829543C5}" type="slidenum">
              <a:rPr lang="en-US" smtClean="0"/>
              <a:pPr/>
              <a:t>37</a:t>
            </a:fld>
            <a:endParaRPr lang="en-US"/>
          </a:p>
        </p:txBody>
      </p:sp>
      <p:sp>
        <p:nvSpPr>
          <p:cNvPr id="4" name="Rectangle 3">
            <a:extLst>
              <a:ext uri="{FF2B5EF4-FFF2-40B4-BE49-F238E27FC236}">
                <a16:creationId xmlns:a16="http://schemas.microsoft.com/office/drawing/2014/main" id="{B31F0DC3-6333-448F-83D0-629B2282241F}"/>
              </a:ext>
            </a:extLst>
          </p:cNvPr>
          <p:cNvSpPr/>
          <p:nvPr/>
        </p:nvSpPr>
        <p:spPr>
          <a:xfrm>
            <a:off x="762000" y="1295400"/>
            <a:ext cx="6781800" cy="830997"/>
          </a:xfrm>
          <a:prstGeom prst="rect">
            <a:avLst/>
          </a:prstGeom>
        </p:spPr>
        <p:txBody>
          <a:bodyPr wrap="square">
            <a:spAutoFit/>
          </a:bodyPr>
          <a:lstStyle/>
          <a:p>
            <a:pPr marL="0" indent="0" algn="ctr">
              <a:spcAft>
                <a:spcPts val="1800"/>
              </a:spcAft>
              <a:buNone/>
            </a:pPr>
            <a:r>
              <a:rPr lang="en-US" sz="2400" b="1" dirty="0">
                <a:solidFill>
                  <a:srgbClr val="003399"/>
                </a:solidFill>
              </a:rPr>
              <a:t>MGS originally developed with 12” blockouts 8” blockouts are tested &amp; approved</a:t>
            </a:r>
          </a:p>
        </p:txBody>
      </p:sp>
      <p:pic>
        <p:nvPicPr>
          <p:cNvPr id="12" name="420020-5E.wmv">
            <a:hlinkClick r:id="" action="ppaction://media"/>
            <a:extLst>
              <a:ext uri="{FF2B5EF4-FFF2-40B4-BE49-F238E27FC236}">
                <a16:creationId xmlns:a16="http://schemas.microsoft.com/office/drawing/2014/main" id="{B5206726-4CE7-405C-A9B9-72BAB8288C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2209800"/>
            <a:ext cx="4979427" cy="3734571"/>
          </a:xfrm>
          <a:prstGeom prst="rect">
            <a:avLst/>
          </a:prstGeom>
        </p:spPr>
      </p:pic>
      <p:sp>
        <p:nvSpPr>
          <p:cNvPr id="13" name="Rectangle 12">
            <a:extLst>
              <a:ext uri="{FF2B5EF4-FFF2-40B4-BE49-F238E27FC236}">
                <a16:creationId xmlns:a16="http://schemas.microsoft.com/office/drawing/2014/main" id="{38B791D2-A95D-4FE9-9CB3-5C984B059200}"/>
              </a:ext>
            </a:extLst>
          </p:cNvPr>
          <p:cNvSpPr/>
          <p:nvPr/>
        </p:nvSpPr>
        <p:spPr>
          <a:xfrm>
            <a:off x="1977449" y="6082737"/>
            <a:ext cx="2876108" cy="400110"/>
          </a:xfrm>
          <a:prstGeom prst="rect">
            <a:avLst/>
          </a:prstGeom>
        </p:spPr>
        <p:txBody>
          <a:bodyPr wrap="none">
            <a:spAutoFit/>
          </a:bodyPr>
          <a:lstStyle/>
          <a:p>
            <a:r>
              <a:rPr lang="en-US" sz="2000" b="1" kern="0" dirty="0"/>
              <a:t>MGS 8” Blockout Test</a:t>
            </a:r>
            <a:endParaRPr lang="en-US" sz="2000" dirty="0"/>
          </a:p>
        </p:txBody>
      </p:sp>
      <p:pic>
        <p:nvPicPr>
          <p:cNvPr id="6" name="Picture 5" descr="A close up of a map&#10;&#10;Description generated with high confidence">
            <a:extLst>
              <a:ext uri="{FF2B5EF4-FFF2-40B4-BE49-F238E27FC236}">
                <a16:creationId xmlns:a16="http://schemas.microsoft.com/office/drawing/2014/main" id="{E0921CE1-0D5A-4CCD-8092-BB89D79F39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2827" y="2232135"/>
            <a:ext cx="3411920" cy="2416066"/>
          </a:xfrm>
          <a:prstGeom prst="rect">
            <a:avLst/>
          </a:prstGeom>
        </p:spPr>
      </p:pic>
    </p:spTree>
    <p:extLst>
      <p:ext uri="{BB962C8B-B14F-4D97-AF65-F5344CB8AC3E}">
        <p14:creationId xmlns:p14="http://schemas.microsoft.com/office/powerpoint/2010/main" val="344797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143000"/>
          </a:xfrm>
        </p:spPr>
        <p:txBody>
          <a:bodyPr>
            <a:normAutofit/>
          </a:bodyPr>
          <a:lstStyle/>
          <a:p>
            <a:r>
              <a:rPr lang="en-US" sz="3200" b="1" dirty="0">
                <a:solidFill>
                  <a:srgbClr val="C00000"/>
                </a:solidFill>
                <a:latin typeface="Arial" panose="020B0604020202020204" pitchFamily="34" charset="0"/>
                <a:cs typeface="Arial" panose="020B0604020202020204" pitchFamily="34" charset="0"/>
              </a:rPr>
              <a:t>MGS NCHRP 350 Test – Pickup Truck</a:t>
            </a:r>
          </a:p>
        </p:txBody>
      </p:sp>
      <p:sp>
        <p:nvSpPr>
          <p:cNvPr id="4" name="Slide Number Placeholder 3">
            <a:extLst>
              <a:ext uri="{FF2B5EF4-FFF2-40B4-BE49-F238E27FC236}">
                <a16:creationId xmlns:a16="http://schemas.microsoft.com/office/drawing/2014/main" id="{2E25D919-CB9E-4B2F-B878-267D907E6002}"/>
              </a:ext>
            </a:extLst>
          </p:cNvPr>
          <p:cNvSpPr>
            <a:spLocks noGrp="1"/>
          </p:cNvSpPr>
          <p:nvPr>
            <p:ph type="sldNum" sz="quarter" idx="12"/>
          </p:nvPr>
        </p:nvSpPr>
        <p:spPr/>
        <p:txBody>
          <a:bodyPr/>
          <a:lstStyle/>
          <a:p>
            <a:fld id="{1E5F81F0-EA01-437F-B6BE-E0F7829543C5}" type="slidenum">
              <a:rPr lang="en-US" smtClean="0"/>
              <a:pPr/>
              <a:t>38</a:t>
            </a:fld>
            <a:endParaRPr lang="en-US"/>
          </a:p>
        </p:txBody>
      </p:sp>
      <p:sp>
        <p:nvSpPr>
          <p:cNvPr id="10" name="Content Placeholder 2">
            <a:extLst>
              <a:ext uri="{FF2B5EF4-FFF2-40B4-BE49-F238E27FC236}">
                <a16:creationId xmlns:a16="http://schemas.microsoft.com/office/drawing/2014/main" id="{89D2F005-A43F-42C1-9B87-02B14275B24C}"/>
              </a:ext>
            </a:extLst>
          </p:cNvPr>
          <p:cNvSpPr txBox="1">
            <a:spLocks/>
          </p:cNvSpPr>
          <p:nvPr/>
        </p:nvSpPr>
        <p:spPr bwMode="auto">
          <a:xfrm>
            <a:off x="838200" y="5440362"/>
            <a:ext cx="7274815" cy="728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1" algn="ctr">
              <a:spcBef>
                <a:spcPct val="20000"/>
              </a:spcBef>
              <a:buClr>
                <a:schemeClr val="accent2"/>
              </a:buClr>
            </a:pPr>
            <a:r>
              <a:rPr lang="en-US" sz="2000" b="1" dirty="0"/>
              <a:t>4,378 lbs. – 61.0 mph – 25.6°</a:t>
            </a:r>
          </a:p>
          <a:p>
            <a:pPr lvl="0" algn="ctr">
              <a:spcBef>
                <a:spcPct val="20000"/>
              </a:spcBef>
              <a:buSzPct val="110000"/>
              <a:defRPr/>
            </a:pPr>
            <a:r>
              <a:rPr lang="en-US" sz="2000" b="1" dirty="0"/>
              <a:t>Dynamic deflection 43.1”</a:t>
            </a:r>
            <a:endParaRPr lang="en-US" sz="2000" b="1" kern="0" dirty="0"/>
          </a:p>
          <a:p>
            <a:pPr lvl="1" algn="ctr">
              <a:spcBef>
                <a:spcPct val="20000"/>
              </a:spcBef>
              <a:buClr>
                <a:schemeClr val="accent2"/>
              </a:buClr>
            </a:pPr>
            <a:endParaRPr lang="en-US" sz="2000" b="1" dirty="0"/>
          </a:p>
        </p:txBody>
      </p:sp>
      <p:pic>
        <p:nvPicPr>
          <p:cNvPr id="3" name="1-35">
            <a:hlinkClick r:id="" action="ppaction://media"/>
            <a:extLst>
              <a:ext uri="{FF2B5EF4-FFF2-40B4-BE49-F238E27FC236}">
                <a16:creationId xmlns:a16="http://schemas.microsoft.com/office/drawing/2014/main" id="{941E14AC-2696-4323-A624-AD6244E102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0200" y="1173162"/>
            <a:ext cx="5638800" cy="4229100"/>
          </a:xfrm>
          <a:prstGeom prst="rect">
            <a:avLst/>
          </a:prstGeom>
        </p:spPr>
      </p:pic>
    </p:spTree>
    <p:extLst>
      <p:ext uri="{BB962C8B-B14F-4D97-AF65-F5344CB8AC3E}">
        <p14:creationId xmlns:p14="http://schemas.microsoft.com/office/powerpoint/2010/main" val="157712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solidFill>
                  <a:srgbClr val="C00000"/>
                </a:solidFill>
                <a:latin typeface="Arial" panose="020B0604020202020204" pitchFamily="34" charset="0"/>
                <a:cs typeface="Arial" panose="020B0604020202020204" pitchFamily="34" charset="0"/>
              </a:rPr>
              <a:t>MGS NCHRP 350 Test – Small Car</a:t>
            </a:r>
          </a:p>
        </p:txBody>
      </p:sp>
      <p:pic>
        <p:nvPicPr>
          <p:cNvPr id="5" name="NPG1 DS_WMV V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lum bright="-20000"/>
          </a:blip>
          <a:stretch>
            <a:fillRect/>
          </a:stretch>
        </p:blipFill>
        <p:spPr>
          <a:xfrm>
            <a:off x="4572000" y="1803075"/>
            <a:ext cx="3860800" cy="2895600"/>
          </a:xfrm>
          <a:prstGeom prst="rect">
            <a:avLst/>
          </a:prstGeom>
        </p:spPr>
      </p:pic>
      <p:pic>
        <p:nvPicPr>
          <p:cNvPr id="8" name="NPG1 Overhead_WMV V9.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9600" y="1803075"/>
            <a:ext cx="3759200" cy="2819400"/>
          </a:xfrm>
          <a:prstGeom prst="rect">
            <a:avLst/>
          </a:prstGeom>
        </p:spPr>
      </p:pic>
      <p:sp>
        <p:nvSpPr>
          <p:cNvPr id="4" name="Slide Number Placeholder 3">
            <a:extLst>
              <a:ext uri="{FF2B5EF4-FFF2-40B4-BE49-F238E27FC236}">
                <a16:creationId xmlns:a16="http://schemas.microsoft.com/office/drawing/2014/main" id="{B0CFB2F9-4E84-48C5-B8EC-F2E88AE31FBD}"/>
              </a:ext>
            </a:extLst>
          </p:cNvPr>
          <p:cNvSpPr>
            <a:spLocks noGrp="1"/>
          </p:cNvSpPr>
          <p:nvPr>
            <p:ph type="sldNum" sz="quarter" idx="12"/>
          </p:nvPr>
        </p:nvSpPr>
        <p:spPr/>
        <p:txBody>
          <a:bodyPr/>
          <a:lstStyle/>
          <a:p>
            <a:fld id="{1E5F81F0-EA01-437F-B6BE-E0F7829543C5}" type="slidenum">
              <a:rPr lang="en-US" smtClean="0"/>
              <a:pPr/>
              <a:t>39</a:t>
            </a:fld>
            <a:endParaRPr lang="en-US"/>
          </a:p>
        </p:txBody>
      </p:sp>
      <p:sp>
        <p:nvSpPr>
          <p:cNvPr id="13" name="Content Placeholder 2">
            <a:extLst>
              <a:ext uri="{FF2B5EF4-FFF2-40B4-BE49-F238E27FC236}">
                <a16:creationId xmlns:a16="http://schemas.microsoft.com/office/drawing/2014/main" id="{6CC5A516-9790-4F5B-9A5A-9654EACE3BA9}"/>
              </a:ext>
            </a:extLst>
          </p:cNvPr>
          <p:cNvSpPr txBox="1">
            <a:spLocks/>
          </p:cNvSpPr>
          <p:nvPr/>
        </p:nvSpPr>
        <p:spPr bwMode="auto">
          <a:xfrm>
            <a:off x="731392" y="5079494"/>
            <a:ext cx="7274815" cy="728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1" algn="ctr">
              <a:spcBef>
                <a:spcPct val="20000"/>
              </a:spcBef>
              <a:buClr>
                <a:schemeClr val="accent2"/>
              </a:buClr>
            </a:pPr>
            <a:r>
              <a:rPr lang="en-US" sz="2000" b="1" dirty="0"/>
              <a:t>1,956 lbs. – 63.9 mph – 20.0°</a:t>
            </a:r>
          </a:p>
          <a:p>
            <a:pPr lvl="0" algn="ctr">
              <a:spcBef>
                <a:spcPct val="20000"/>
              </a:spcBef>
              <a:buSzPct val="110000"/>
              <a:defRPr/>
            </a:pPr>
            <a:r>
              <a:rPr lang="en-US" sz="2000" b="1" dirty="0"/>
              <a:t>Dynamic deflection 17.4”</a:t>
            </a:r>
            <a:endParaRPr lang="en-US" sz="2000" b="1" kern="0" dirty="0"/>
          </a:p>
          <a:p>
            <a:pPr lvl="1" algn="ctr">
              <a:spcBef>
                <a:spcPct val="20000"/>
              </a:spcBef>
              <a:buClr>
                <a:schemeClr val="accent2"/>
              </a:buClr>
            </a:pPr>
            <a:endParaRPr lang="en-US" sz="2000" b="1" dirty="0"/>
          </a:p>
        </p:txBody>
      </p:sp>
    </p:spTree>
    <p:extLst>
      <p:ext uri="{BB962C8B-B14F-4D97-AF65-F5344CB8AC3E}">
        <p14:creationId xmlns:p14="http://schemas.microsoft.com/office/powerpoint/2010/main" val="358427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par>
                                <p:cTn id="7" presetID="2" presetClass="mediacall" presetSubtype="0" fill="hold" nodeType="withEffect">
                                  <p:stCondLst>
                                    <p:cond delay="0"/>
                                  </p:stCondLst>
                                  <p:childTnLst>
                                    <p:cmd type="call" cmd="togglePause">
                                      <p:cBhvr>
                                        <p:cTn id="8"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5"/>
                </p:tgtEl>
              </p:cMediaNode>
            </p:video>
            <p:video>
              <p:cMediaNode vol="80000">
                <p:cTn id="10" repeatCount="indefinite"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3200" b="1" dirty="0">
                <a:solidFill>
                  <a:srgbClr val="C00000"/>
                </a:solidFill>
                <a:latin typeface="Arial" panose="020B0604020202020204" pitchFamily="34" charset="0"/>
                <a:cs typeface="Arial" panose="020B0604020202020204" pitchFamily="34" charset="0"/>
              </a:rPr>
              <a:t>Some Reasons Why Guide Rail Impacts Sometimes Lead to Fatality or Injury</a:t>
            </a:r>
          </a:p>
        </p:txBody>
      </p:sp>
      <p:sp>
        <p:nvSpPr>
          <p:cNvPr id="4099" name="Rectangle 3"/>
          <p:cNvSpPr>
            <a:spLocks noGrp="1" noChangeArrowheads="1"/>
          </p:cNvSpPr>
          <p:nvPr>
            <p:ph type="body" idx="1"/>
          </p:nvPr>
        </p:nvSpPr>
        <p:spPr>
          <a:xfrm>
            <a:off x="800100" y="1568450"/>
            <a:ext cx="7543800" cy="4525963"/>
          </a:xfrm>
        </p:spPr>
        <p:txBody>
          <a:bodyPr/>
          <a:lstStyle/>
          <a:p>
            <a:pPr eaLnBrk="1" hangingPunct="1">
              <a:spcBef>
                <a:spcPts val="0"/>
              </a:spcBef>
              <a:spcAft>
                <a:spcPts val="1200"/>
              </a:spcAft>
            </a:pPr>
            <a:r>
              <a:rPr lang="en-US" sz="2400" b="1" dirty="0"/>
              <a:t>Improper installation</a:t>
            </a:r>
          </a:p>
          <a:p>
            <a:pPr eaLnBrk="1" hangingPunct="1">
              <a:spcBef>
                <a:spcPts val="0"/>
              </a:spcBef>
              <a:spcAft>
                <a:spcPts val="1200"/>
              </a:spcAft>
            </a:pPr>
            <a:r>
              <a:rPr lang="en-US" sz="2400" b="1" dirty="0"/>
              <a:t>Impacts with end treatments</a:t>
            </a:r>
          </a:p>
          <a:p>
            <a:pPr eaLnBrk="1" hangingPunct="1">
              <a:spcBef>
                <a:spcPts val="0"/>
              </a:spcBef>
              <a:spcAft>
                <a:spcPts val="1200"/>
              </a:spcAft>
            </a:pPr>
            <a:r>
              <a:rPr lang="en-US" sz="2400" b="1" dirty="0"/>
              <a:t>Unfavorable roadside conditions, (</a:t>
            </a:r>
            <a:r>
              <a:rPr lang="en-US" sz="2400" b="1" dirty="0" err="1"/>
              <a:t>ie</a:t>
            </a:r>
            <a:r>
              <a:rPr lang="en-US" sz="2400" b="1" dirty="0"/>
              <a:t>: excessive side slope)</a:t>
            </a:r>
          </a:p>
          <a:p>
            <a:pPr eaLnBrk="1" hangingPunct="1">
              <a:spcBef>
                <a:spcPts val="0"/>
              </a:spcBef>
              <a:spcAft>
                <a:spcPts val="1200"/>
              </a:spcAft>
            </a:pPr>
            <a:r>
              <a:rPr lang="en-US" sz="2400" b="1" dirty="0"/>
              <a:t>Side impact</a:t>
            </a:r>
          </a:p>
          <a:p>
            <a:pPr eaLnBrk="1" hangingPunct="1">
              <a:spcBef>
                <a:spcPts val="0"/>
              </a:spcBef>
              <a:spcAft>
                <a:spcPts val="1200"/>
              </a:spcAft>
            </a:pPr>
            <a:r>
              <a:rPr lang="en-US" sz="2400" b="1" dirty="0"/>
              <a:t>Improper redirection after a crash</a:t>
            </a:r>
          </a:p>
          <a:p>
            <a:pPr eaLnBrk="1" hangingPunct="1">
              <a:spcBef>
                <a:spcPts val="0"/>
              </a:spcBef>
              <a:spcAft>
                <a:spcPts val="1200"/>
              </a:spcAft>
            </a:pPr>
            <a:r>
              <a:rPr lang="en-US" sz="2400" b="1" dirty="0"/>
              <a:t>Wheel snagging</a:t>
            </a:r>
          </a:p>
          <a:p>
            <a:pPr eaLnBrk="1" hangingPunct="1">
              <a:spcBef>
                <a:spcPts val="0"/>
              </a:spcBef>
              <a:spcAft>
                <a:spcPts val="1200"/>
              </a:spcAft>
            </a:pPr>
            <a:r>
              <a:rPr lang="en-US" sz="2400" b="1" dirty="0"/>
              <a:t>Secondary impacts with fixed objects</a:t>
            </a:r>
          </a:p>
        </p:txBody>
      </p:sp>
      <p:sp>
        <p:nvSpPr>
          <p:cNvPr id="2" name="Slide Number Placeholder 1"/>
          <p:cNvSpPr>
            <a:spLocks noGrp="1"/>
          </p:cNvSpPr>
          <p:nvPr>
            <p:ph type="sldNum" sz="quarter" idx="12"/>
          </p:nvPr>
        </p:nvSpPr>
        <p:spPr/>
        <p:txBody>
          <a:bodyPr/>
          <a:lstStyle/>
          <a:p>
            <a:fld id="{1E5F81F0-EA01-437F-B6BE-E0F7829543C5}"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964" y="301913"/>
            <a:ext cx="8229600" cy="1143000"/>
          </a:xfrm>
        </p:spPr>
        <p:txBody>
          <a:bodyPr>
            <a:normAutofit/>
          </a:bodyPr>
          <a:lstStyle/>
          <a:p>
            <a:pPr algn="ctr"/>
            <a:r>
              <a:rPr lang="en-US" sz="3200" b="1" dirty="0">
                <a:solidFill>
                  <a:srgbClr val="C00000"/>
                </a:solidFill>
                <a:latin typeface="Arial" panose="020B0604020202020204" pitchFamily="34" charset="0"/>
                <a:cs typeface="Arial" panose="020B0604020202020204" pitchFamily="34" charset="0"/>
              </a:rPr>
              <a:t>MGS MASH Test – Pickup Truck</a:t>
            </a:r>
          </a:p>
        </p:txBody>
      </p:sp>
      <p:sp>
        <p:nvSpPr>
          <p:cNvPr id="4" name="Slide Number Placeholder 3">
            <a:extLst>
              <a:ext uri="{FF2B5EF4-FFF2-40B4-BE49-F238E27FC236}">
                <a16:creationId xmlns:a16="http://schemas.microsoft.com/office/drawing/2014/main" id="{D5AB9B7F-8367-4FAB-ACCA-2CA73ED7E69F}"/>
              </a:ext>
            </a:extLst>
          </p:cNvPr>
          <p:cNvSpPr>
            <a:spLocks noGrp="1"/>
          </p:cNvSpPr>
          <p:nvPr>
            <p:ph type="sldNum" sz="quarter" idx="12"/>
          </p:nvPr>
        </p:nvSpPr>
        <p:spPr/>
        <p:txBody>
          <a:bodyPr/>
          <a:lstStyle/>
          <a:p>
            <a:fld id="{1E5F81F0-EA01-437F-B6BE-E0F7829543C5}" type="slidenum">
              <a:rPr lang="en-US" smtClean="0"/>
              <a:pPr/>
              <a:t>40</a:t>
            </a:fld>
            <a:endParaRPr lang="en-US"/>
          </a:p>
        </p:txBody>
      </p:sp>
      <p:sp>
        <p:nvSpPr>
          <p:cNvPr id="7" name="Content Placeholder 2">
            <a:extLst>
              <a:ext uri="{FF2B5EF4-FFF2-40B4-BE49-F238E27FC236}">
                <a16:creationId xmlns:a16="http://schemas.microsoft.com/office/drawing/2014/main" id="{62890BE6-3E09-49E2-A10B-BA4D439A57B1}"/>
              </a:ext>
            </a:extLst>
          </p:cNvPr>
          <p:cNvSpPr txBox="1">
            <a:spLocks/>
          </p:cNvSpPr>
          <p:nvPr/>
        </p:nvSpPr>
        <p:spPr bwMode="auto">
          <a:xfrm>
            <a:off x="934589" y="5319063"/>
            <a:ext cx="7274815" cy="728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1" algn="ctr">
              <a:spcBef>
                <a:spcPct val="20000"/>
              </a:spcBef>
              <a:buClr>
                <a:schemeClr val="accent2"/>
              </a:buClr>
            </a:pPr>
            <a:r>
              <a:rPr lang="en-US" sz="2000" b="1" dirty="0"/>
              <a:t>5,000 lbs. – 62.9 mph – 25.5°</a:t>
            </a:r>
          </a:p>
          <a:p>
            <a:pPr lvl="0" algn="ctr">
              <a:spcBef>
                <a:spcPct val="20000"/>
              </a:spcBef>
              <a:buSzPct val="110000"/>
              <a:defRPr/>
            </a:pPr>
            <a:r>
              <a:rPr lang="en-US" sz="2000" b="1" dirty="0"/>
              <a:t>Dynamic deflection 43.9”</a:t>
            </a:r>
            <a:endParaRPr lang="en-US" sz="2000" b="1" kern="0" dirty="0"/>
          </a:p>
          <a:p>
            <a:pPr lvl="1" algn="ctr">
              <a:spcBef>
                <a:spcPct val="20000"/>
              </a:spcBef>
              <a:buClr>
                <a:schemeClr val="accent2"/>
              </a:buClr>
            </a:pPr>
            <a:endParaRPr lang="en-US" sz="2000" b="1" dirty="0"/>
          </a:p>
        </p:txBody>
      </p:sp>
      <p:pic>
        <p:nvPicPr>
          <p:cNvPr id="5" name="1-37">
            <a:hlinkClick r:id="" action="ppaction://media"/>
            <a:extLst>
              <a:ext uri="{FF2B5EF4-FFF2-40B4-BE49-F238E27FC236}">
                <a16:creationId xmlns:a16="http://schemas.microsoft.com/office/drawing/2014/main" id="{A53F5C3F-7F46-45BD-915E-CDBF7ED19E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7400" y="1251888"/>
            <a:ext cx="4648200" cy="4067175"/>
          </a:xfrm>
          <a:prstGeom prst="rect">
            <a:avLst/>
          </a:prstGeom>
        </p:spPr>
      </p:pic>
    </p:spTree>
    <p:extLst>
      <p:ext uri="{BB962C8B-B14F-4D97-AF65-F5344CB8AC3E}">
        <p14:creationId xmlns:p14="http://schemas.microsoft.com/office/powerpoint/2010/main" val="295982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solidFill>
                  <a:srgbClr val="C00000"/>
                </a:solidFill>
                <a:latin typeface="Arial" panose="020B0604020202020204" pitchFamily="34" charset="0"/>
                <a:cs typeface="Arial" panose="020B0604020202020204" pitchFamily="34" charset="0"/>
              </a:rPr>
              <a:t>MGS MASH Test – Small Car</a:t>
            </a:r>
          </a:p>
        </p:txBody>
      </p:sp>
      <p:sp>
        <p:nvSpPr>
          <p:cNvPr id="7" name="Content Placeholder 2"/>
          <p:cNvSpPr txBox="1">
            <a:spLocks/>
          </p:cNvSpPr>
          <p:nvPr/>
        </p:nvSpPr>
        <p:spPr bwMode="auto">
          <a:xfrm>
            <a:off x="934592" y="5410200"/>
            <a:ext cx="7274815" cy="728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1" algn="ctr">
              <a:spcBef>
                <a:spcPct val="20000"/>
              </a:spcBef>
              <a:buClr>
                <a:schemeClr val="accent2"/>
              </a:buClr>
            </a:pPr>
            <a:r>
              <a:rPr lang="en-US" sz="2000" b="1" dirty="0"/>
              <a:t>2,588 lbs. – 60.8 mph – 25.4°</a:t>
            </a:r>
          </a:p>
          <a:p>
            <a:pPr lvl="0" algn="ctr">
              <a:spcBef>
                <a:spcPct val="20000"/>
              </a:spcBef>
              <a:buSzPct val="110000"/>
              <a:defRPr/>
            </a:pPr>
            <a:r>
              <a:rPr lang="en-US" sz="2000" b="1" dirty="0"/>
              <a:t>Dynamic deflection 35.9”</a:t>
            </a:r>
            <a:endParaRPr lang="en-US" sz="2000" b="1" kern="0" dirty="0"/>
          </a:p>
          <a:p>
            <a:pPr lvl="1" algn="ctr">
              <a:spcBef>
                <a:spcPct val="20000"/>
              </a:spcBef>
              <a:buClr>
                <a:schemeClr val="accent2"/>
              </a:buClr>
            </a:pPr>
            <a:endParaRPr lang="en-US" sz="2000" b="1" dirty="0"/>
          </a:p>
        </p:txBody>
      </p:sp>
      <p:sp>
        <p:nvSpPr>
          <p:cNvPr id="3" name="Slide Number Placeholder 2">
            <a:extLst>
              <a:ext uri="{FF2B5EF4-FFF2-40B4-BE49-F238E27FC236}">
                <a16:creationId xmlns:a16="http://schemas.microsoft.com/office/drawing/2014/main" id="{20CD585B-9C0D-4997-8B58-A8F41AE2AF52}"/>
              </a:ext>
            </a:extLst>
          </p:cNvPr>
          <p:cNvSpPr>
            <a:spLocks noGrp="1"/>
          </p:cNvSpPr>
          <p:nvPr>
            <p:ph type="sldNum" sz="quarter" idx="12"/>
          </p:nvPr>
        </p:nvSpPr>
        <p:spPr/>
        <p:txBody>
          <a:bodyPr/>
          <a:lstStyle/>
          <a:p>
            <a:fld id="{1E5F81F0-EA01-437F-B6BE-E0F7829543C5}" type="slidenum">
              <a:rPr lang="en-US" smtClean="0"/>
              <a:pPr/>
              <a:t>41</a:t>
            </a:fld>
            <a:endParaRPr lang="en-US"/>
          </a:p>
        </p:txBody>
      </p:sp>
      <p:pic>
        <p:nvPicPr>
          <p:cNvPr id="4" name="1-38">
            <a:hlinkClick r:id="" action="ppaction://media"/>
            <a:extLst>
              <a:ext uri="{FF2B5EF4-FFF2-40B4-BE49-F238E27FC236}">
                <a16:creationId xmlns:a16="http://schemas.microsoft.com/office/drawing/2014/main" id="{81CF83BA-39B8-4C06-BF6A-C86B148D013C}"/>
              </a:ext>
            </a:extLst>
          </p:cNvPr>
          <p:cNvPicPr>
            <a:picLocks noChangeAspect="1"/>
          </p:cNvPicPr>
          <p:nvPr>
            <a:videoFile r:link="rId2"/>
            <p:extLst>
              <p:ext uri="{DAA4B4D4-6D71-4841-9C94-3DE7FCFB9230}">
                <p14:media xmlns:p14="http://schemas.microsoft.com/office/powerpoint/2010/main" r:embed="rId1"/>
              </p:ext>
            </p:extLst>
          </p:nvPr>
        </p:nvPicPr>
        <p:blipFill>
          <a:blip r:embed="rId4">
            <a:lum contrast="20000"/>
          </a:blip>
          <a:stretch>
            <a:fillRect/>
          </a:stretch>
        </p:blipFill>
        <p:spPr>
          <a:xfrm>
            <a:off x="2514600" y="1219200"/>
            <a:ext cx="4084637" cy="4084637"/>
          </a:xfrm>
          <a:prstGeom prst="rect">
            <a:avLst/>
          </a:prstGeom>
        </p:spPr>
      </p:pic>
    </p:spTree>
    <p:extLst>
      <p:ext uri="{BB962C8B-B14F-4D97-AF65-F5344CB8AC3E}">
        <p14:creationId xmlns:p14="http://schemas.microsoft.com/office/powerpoint/2010/main" val="19958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normAutofit/>
          </a:bodyPr>
          <a:lstStyle/>
          <a:p>
            <a:r>
              <a:rPr lang="en-US" sz="3200" b="1" dirty="0">
                <a:solidFill>
                  <a:srgbClr val="000099"/>
                </a:solidFill>
                <a:latin typeface="Arial" panose="020B0604020202020204" pitchFamily="34" charset="0"/>
                <a:cs typeface="Arial" panose="020B0604020202020204" pitchFamily="34" charset="0"/>
              </a:rPr>
              <a:t>Midwest Guide Rail System (MGS)</a:t>
            </a:r>
          </a:p>
        </p:txBody>
      </p:sp>
      <p:sp>
        <p:nvSpPr>
          <p:cNvPr id="5124" name="Content Placeholder 2"/>
          <p:cNvSpPr>
            <a:spLocks noGrp="1"/>
          </p:cNvSpPr>
          <p:nvPr>
            <p:ph idx="1"/>
          </p:nvPr>
        </p:nvSpPr>
        <p:spPr>
          <a:xfrm>
            <a:off x="1600200" y="1450359"/>
            <a:ext cx="5486400" cy="683241"/>
          </a:xfrm>
        </p:spPr>
        <p:txBody>
          <a:bodyPr>
            <a:normAutofit fontScale="85000" lnSpcReduction="10000"/>
          </a:bodyPr>
          <a:lstStyle/>
          <a:p>
            <a:pPr marL="411480" lvl="1" indent="0" algn="ctr">
              <a:spcAft>
                <a:spcPts val="1200"/>
              </a:spcAft>
              <a:buNone/>
            </a:pPr>
            <a:r>
              <a:rPr lang="en-US" sz="3200" b="1" dirty="0">
                <a:solidFill>
                  <a:srgbClr val="C00000"/>
                </a:solidFill>
                <a:latin typeface="Arial" panose="020B0604020202020204" pitchFamily="34" charset="0"/>
                <a:cs typeface="Arial" panose="020B0604020202020204" pitchFamily="34" charset="0"/>
              </a:rPr>
              <a:t>Rail Mounting Height at Curb</a:t>
            </a:r>
          </a:p>
          <a:p>
            <a:pPr marL="411480" lvl="1" indent="0" algn="ctr">
              <a:spcAft>
                <a:spcPts val="1200"/>
              </a:spcAft>
              <a:buNone/>
            </a:pPr>
            <a:endParaRPr lang="en-US" sz="3200" b="1" dirty="0">
              <a:solidFill>
                <a:srgbClr val="000099"/>
              </a:solidFill>
            </a:endParaRPr>
          </a:p>
        </p:txBody>
      </p:sp>
      <p:pic>
        <p:nvPicPr>
          <p:cNvPr id="7" name="Content Placeholder 10" descr="A screenshot of a cell phone&#10;&#10;Description generated with very high confidence">
            <a:extLst>
              <a:ext uri="{FF2B5EF4-FFF2-40B4-BE49-F238E27FC236}">
                <a16:creationId xmlns:a16="http://schemas.microsoft.com/office/drawing/2014/main" id="{17A9FD96-9951-447D-BC13-1A5E93465A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067" y="2133600"/>
            <a:ext cx="7291866" cy="3810000"/>
          </a:xfrm>
          <a:prstGeom prst="rect">
            <a:avLst/>
          </a:prstGeom>
        </p:spPr>
      </p:pic>
      <p:sp>
        <p:nvSpPr>
          <p:cNvPr id="2" name="Slide Number Placeholder 1">
            <a:extLst>
              <a:ext uri="{FF2B5EF4-FFF2-40B4-BE49-F238E27FC236}">
                <a16:creationId xmlns:a16="http://schemas.microsoft.com/office/drawing/2014/main" id="{B8AE5E5E-93CB-4A3D-A812-021046FF0F92}"/>
              </a:ext>
            </a:extLst>
          </p:cNvPr>
          <p:cNvSpPr>
            <a:spLocks noGrp="1"/>
          </p:cNvSpPr>
          <p:nvPr>
            <p:ph type="sldNum" sz="quarter" idx="12"/>
          </p:nvPr>
        </p:nvSpPr>
        <p:spPr/>
        <p:txBody>
          <a:bodyPr/>
          <a:lstStyle/>
          <a:p>
            <a:fld id="{55CF25FB-0EC8-4ABA-AEA8-BA90FCCE8144}" type="slidenum">
              <a:rPr lang="en-US" smtClean="0"/>
              <a:t>42</a:t>
            </a:fld>
            <a:endParaRPr lang="en-US"/>
          </a:p>
        </p:txBody>
      </p:sp>
      <p:sp>
        <p:nvSpPr>
          <p:cNvPr id="6" name="Rectangle 5">
            <a:extLst>
              <a:ext uri="{FF2B5EF4-FFF2-40B4-BE49-F238E27FC236}">
                <a16:creationId xmlns:a16="http://schemas.microsoft.com/office/drawing/2014/main" id="{E655C2CD-A10E-4065-AC49-16587B5826A9}"/>
              </a:ext>
            </a:extLst>
          </p:cNvPr>
          <p:cNvSpPr/>
          <p:nvPr/>
        </p:nvSpPr>
        <p:spPr>
          <a:xfrm>
            <a:off x="3657600" y="5875893"/>
            <a:ext cx="1415772" cy="369332"/>
          </a:xfrm>
          <a:prstGeom prst="rect">
            <a:avLst/>
          </a:prstGeom>
        </p:spPr>
        <p:txBody>
          <a:bodyPr wrap="none">
            <a:spAutoFit/>
          </a:bodyPr>
          <a:lstStyle/>
          <a:p>
            <a:r>
              <a:rPr lang="en-US" b="1" kern="0" dirty="0"/>
              <a:t>CD-609-8A </a:t>
            </a:r>
            <a:endParaRPr lang="en-US" dirty="0"/>
          </a:p>
        </p:txBody>
      </p:sp>
    </p:spTree>
    <p:extLst>
      <p:ext uri="{BB962C8B-B14F-4D97-AF65-F5344CB8AC3E}">
        <p14:creationId xmlns:p14="http://schemas.microsoft.com/office/powerpoint/2010/main" val="34075523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normAutofit/>
          </a:bodyPr>
          <a:lstStyle/>
          <a:p>
            <a:r>
              <a:rPr lang="en-US" sz="3200" b="1" dirty="0">
                <a:solidFill>
                  <a:srgbClr val="000099"/>
                </a:solidFill>
                <a:latin typeface="Arial" panose="020B0604020202020204" pitchFamily="34" charset="0"/>
                <a:cs typeface="Arial" panose="020B0604020202020204" pitchFamily="34" charset="0"/>
              </a:rPr>
              <a:t>Midwest Guide Rail System (MGS)</a:t>
            </a:r>
          </a:p>
        </p:txBody>
      </p:sp>
      <p:sp>
        <p:nvSpPr>
          <p:cNvPr id="4" name="Content Placeholder 2">
            <a:extLst>
              <a:ext uri="{FF2B5EF4-FFF2-40B4-BE49-F238E27FC236}">
                <a16:creationId xmlns:a16="http://schemas.microsoft.com/office/drawing/2014/main" id="{DCFA8E1F-18B8-4684-985E-2E8476DC799A}"/>
              </a:ext>
            </a:extLst>
          </p:cNvPr>
          <p:cNvSpPr txBox="1">
            <a:spLocks/>
          </p:cNvSpPr>
          <p:nvPr/>
        </p:nvSpPr>
        <p:spPr>
          <a:xfrm>
            <a:off x="685800" y="1524000"/>
            <a:ext cx="7467600" cy="1143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11480" lvl="1" indent="0" algn="ctr">
              <a:spcBef>
                <a:spcPts val="0"/>
              </a:spcBef>
              <a:spcAft>
                <a:spcPts val="600"/>
              </a:spcAft>
              <a:buFont typeface="Arial" panose="020B0604020202020204" pitchFamily="34" charset="0"/>
              <a:buNone/>
            </a:pPr>
            <a:r>
              <a:rPr lang="en-US" sz="2600" b="1" dirty="0">
                <a:solidFill>
                  <a:srgbClr val="C00000"/>
                </a:solidFill>
                <a:latin typeface="Arial" panose="020B0604020202020204" pitchFamily="34" charset="0"/>
                <a:cs typeface="Arial" panose="020B0604020202020204" pitchFamily="34" charset="0"/>
              </a:rPr>
              <a:t>Vertical Transition to Existing</a:t>
            </a:r>
          </a:p>
          <a:p>
            <a:pPr marL="411480" lvl="1" indent="0" algn="ctr">
              <a:spcBef>
                <a:spcPts val="0"/>
              </a:spcBef>
              <a:spcAft>
                <a:spcPts val="600"/>
              </a:spcAft>
              <a:buFont typeface="Arial" panose="020B0604020202020204" pitchFamily="34" charset="0"/>
              <a:buNone/>
            </a:pPr>
            <a:r>
              <a:rPr lang="en-US" sz="2600" b="1" dirty="0">
                <a:solidFill>
                  <a:srgbClr val="C00000"/>
                </a:solidFill>
                <a:latin typeface="Arial" panose="020B0604020202020204" pitchFamily="34" charset="0"/>
                <a:cs typeface="Arial" panose="020B0604020202020204" pitchFamily="34" charset="0"/>
              </a:rPr>
              <a:t>27¼” Guide Rail</a:t>
            </a:r>
          </a:p>
          <a:p>
            <a:pPr marL="411480" lvl="1" indent="0" algn="ctr">
              <a:spcAft>
                <a:spcPts val="1200"/>
              </a:spcAft>
              <a:buFont typeface="Arial" panose="020B0604020202020204" pitchFamily="34" charset="0"/>
              <a:buNone/>
            </a:pPr>
            <a:endParaRPr lang="en-US" sz="2600" b="1" dirty="0">
              <a:solidFill>
                <a:srgbClr val="C00000"/>
              </a:solidFill>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D76EE0E7-92C5-481B-94A6-9B48493E72A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2689193"/>
            <a:ext cx="8229600" cy="1479613"/>
          </a:xfrm>
        </p:spPr>
      </p:pic>
      <p:sp>
        <p:nvSpPr>
          <p:cNvPr id="8" name="Rectangle 7">
            <a:extLst>
              <a:ext uri="{FF2B5EF4-FFF2-40B4-BE49-F238E27FC236}">
                <a16:creationId xmlns:a16="http://schemas.microsoft.com/office/drawing/2014/main" id="{56E570AB-EACB-45DD-890D-7872FEB017F4}"/>
              </a:ext>
            </a:extLst>
          </p:cNvPr>
          <p:cNvSpPr/>
          <p:nvPr/>
        </p:nvSpPr>
        <p:spPr>
          <a:xfrm>
            <a:off x="990600" y="4495799"/>
            <a:ext cx="7239000" cy="1077218"/>
          </a:xfrm>
          <a:prstGeom prst="rect">
            <a:avLst/>
          </a:prstGeom>
        </p:spPr>
        <p:txBody>
          <a:bodyPr wrap="square">
            <a:spAutoFit/>
          </a:bodyPr>
          <a:lstStyle/>
          <a:p>
            <a:r>
              <a:rPr lang="en-US" sz="1600" b="1" dirty="0">
                <a:latin typeface="Arial" panose="020B0604020202020204" pitchFamily="34" charset="0"/>
                <a:cs typeface="Arial" panose="020B0604020202020204" pitchFamily="34" charset="0"/>
              </a:rPr>
              <a:t>Where transitioning to existing guide rail, an end terminal, or a crash cushion mounted at a height other than 2'-7", the vertical transition shall be accomplished  in a minimum length of 12'-6" for each 2" of vertical change.</a:t>
            </a:r>
          </a:p>
        </p:txBody>
      </p:sp>
      <p:sp>
        <p:nvSpPr>
          <p:cNvPr id="2" name="Slide Number Placeholder 1">
            <a:extLst>
              <a:ext uri="{FF2B5EF4-FFF2-40B4-BE49-F238E27FC236}">
                <a16:creationId xmlns:a16="http://schemas.microsoft.com/office/drawing/2014/main" id="{39AC399C-3BBD-4902-AF96-3CF377C67A41}"/>
              </a:ext>
            </a:extLst>
          </p:cNvPr>
          <p:cNvSpPr>
            <a:spLocks noGrp="1"/>
          </p:cNvSpPr>
          <p:nvPr>
            <p:ph type="sldNum" sz="quarter" idx="12"/>
          </p:nvPr>
        </p:nvSpPr>
        <p:spPr/>
        <p:txBody>
          <a:bodyPr/>
          <a:lstStyle/>
          <a:p>
            <a:fld id="{55CF25FB-0EC8-4ABA-AEA8-BA90FCCE8144}" type="slidenum">
              <a:rPr lang="en-US" smtClean="0"/>
              <a:t>43</a:t>
            </a:fld>
            <a:endParaRPr lang="en-US"/>
          </a:p>
        </p:txBody>
      </p:sp>
      <p:sp>
        <p:nvSpPr>
          <p:cNvPr id="9" name="Rectangle 8">
            <a:extLst>
              <a:ext uri="{FF2B5EF4-FFF2-40B4-BE49-F238E27FC236}">
                <a16:creationId xmlns:a16="http://schemas.microsoft.com/office/drawing/2014/main" id="{6412C2A6-365A-4036-88F4-B5C7A75A3F8B}"/>
              </a:ext>
            </a:extLst>
          </p:cNvPr>
          <p:cNvSpPr/>
          <p:nvPr/>
        </p:nvSpPr>
        <p:spPr>
          <a:xfrm>
            <a:off x="3577806" y="5781675"/>
            <a:ext cx="1249060" cy="369332"/>
          </a:xfrm>
          <a:prstGeom prst="rect">
            <a:avLst/>
          </a:prstGeom>
        </p:spPr>
        <p:txBody>
          <a:bodyPr wrap="none">
            <a:spAutoFit/>
          </a:bodyPr>
          <a:lstStyle/>
          <a:p>
            <a:r>
              <a:rPr lang="en-US" b="1" kern="0" dirty="0"/>
              <a:t>CD-609-8 </a:t>
            </a:r>
            <a:endParaRPr lang="en-US" dirty="0"/>
          </a:p>
        </p:txBody>
      </p:sp>
    </p:spTree>
    <p:extLst>
      <p:ext uri="{BB962C8B-B14F-4D97-AF65-F5344CB8AC3E}">
        <p14:creationId xmlns:p14="http://schemas.microsoft.com/office/powerpoint/2010/main" val="38731281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scan"/>
          <p:cNvPicPr>
            <a:picLocks noChangeAspect="1" noChangeArrowheads="1"/>
          </p:cNvPicPr>
          <p:nvPr/>
        </p:nvPicPr>
        <p:blipFill>
          <a:blip r:embed="rId2"/>
          <a:srcRect/>
          <a:stretch>
            <a:fillRect/>
          </a:stretch>
        </p:blipFill>
        <p:spPr bwMode="auto">
          <a:xfrm>
            <a:off x="2133600" y="381000"/>
            <a:ext cx="4976813" cy="6019800"/>
          </a:xfrm>
          <a:prstGeom prst="rect">
            <a:avLst/>
          </a:prstGeom>
          <a:noFill/>
          <a:ln w="28575">
            <a:solidFill>
              <a:schemeClr val="tx1"/>
            </a:solidFill>
            <a:miter lim="800000"/>
            <a:headEnd/>
            <a:tailEnd/>
          </a:ln>
        </p:spPr>
      </p:pic>
      <p:sp>
        <p:nvSpPr>
          <p:cNvPr id="2" name="Slide Number Placeholder 1"/>
          <p:cNvSpPr>
            <a:spLocks noGrp="1"/>
          </p:cNvSpPr>
          <p:nvPr>
            <p:ph type="sldNum" sz="quarter" idx="12"/>
          </p:nvPr>
        </p:nvSpPr>
        <p:spPr/>
        <p:txBody>
          <a:bodyPr/>
          <a:lstStyle/>
          <a:p>
            <a:fld id="{1E5F81F0-EA01-437F-B6BE-E0F7829543C5}"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B7AD6-030F-402E-9A46-C1218533B903}" type="slidenum">
              <a:rPr lang="en-US" smtClean="0"/>
              <a:pPr/>
              <a:t>45</a:t>
            </a:fld>
            <a:endParaRPr lang="en-US"/>
          </a:p>
        </p:txBody>
      </p:sp>
      <p:pic>
        <p:nvPicPr>
          <p:cNvPr id="6" name="Picture 5">
            <a:extLst>
              <a:ext uri="{FF2B5EF4-FFF2-40B4-BE49-F238E27FC236}">
                <a16:creationId xmlns:a16="http://schemas.microsoft.com/office/drawing/2014/main" id="{A3B4D35D-B60F-4713-981F-8DC318B61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442766"/>
            <a:ext cx="4507949" cy="5834786"/>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picture containing text, map&#10;&#10;Description generated with very high confidence">
            <a:extLst>
              <a:ext uri="{FF2B5EF4-FFF2-40B4-BE49-F238E27FC236}">
                <a16:creationId xmlns:a16="http://schemas.microsoft.com/office/drawing/2014/main" id="{009F4057-CED5-4E72-A931-4A59029C5CE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3429000"/>
            <a:ext cx="8001000" cy="2958703"/>
          </a:xfrm>
        </p:spPr>
      </p:pic>
      <p:sp>
        <p:nvSpPr>
          <p:cNvPr id="8" name="Title 1">
            <a:extLst>
              <a:ext uri="{FF2B5EF4-FFF2-40B4-BE49-F238E27FC236}">
                <a16:creationId xmlns:a16="http://schemas.microsoft.com/office/drawing/2014/main" id="{4CC074D4-380B-4904-A8F9-DD5C66698EC1}"/>
              </a:ext>
            </a:extLst>
          </p:cNvPr>
          <p:cNvSpPr>
            <a:spLocks noGrp="1"/>
          </p:cNvSpPr>
          <p:nvPr>
            <p:ph type="title"/>
          </p:nvPr>
        </p:nvSpPr>
        <p:spPr>
          <a:xfrm>
            <a:off x="457200" y="533400"/>
            <a:ext cx="8229600" cy="563563"/>
          </a:xfrm>
        </p:spPr>
        <p:txBody>
          <a:bodyPr>
            <a:noAutofit/>
          </a:bodyPr>
          <a:lstStyle/>
          <a:p>
            <a:r>
              <a:rPr lang="en-US" sz="3200" b="1" dirty="0">
                <a:solidFill>
                  <a:srgbClr val="C00000"/>
                </a:solidFill>
                <a:latin typeface="Arial" panose="020B0604020202020204" pitchFamily="34" charset="0"/>
                <a:cs typeface="Arial" panose="020B0604020202020204" pitchFamily="34" charset="0"/>
              </a:rPr>
              <a:t>Figure 8-A Clear Zone (L</a:t>
            </a:r>
            <a:r>
              <a:rPr lang="en-US" sz="3200" b="1" baseline="-25000" dirty="0">
                <a:solidFill>
                  <a:srgbClr val="C00000"/>
                </a:solidFill>
                <a:latin typeface="Arial" panose="020B0604020202020204" pitchFamily="34" charset="0"/>
                <a:cs typeface="Arial" panose="020B0604020202020204" pitchFamily="34" charset="0"/>
              </a:rPr>
              <a:t>C</a:t>
            </a:r>
            <a:r>
              <a:rPr lang="en-US" sz="3200" b="1" dirty="0">
                <a:solidFill>
                  <a:srgbClr val="C00000"/>
                </a:solidFill>
                <a:latin typeface="Arial" panose="020B0604020202020204" pitchFamily="34" charset="0"/>
                <a:cs typeface="Arial" panose="020B0604020202020204" pitchFamily="34" charset="0"/>
              </a:rPr>
              <a:t>) </a:t>
            </a:r>
          </a:p>
        </p:txBody>
      </p:sp>
      <p:sp>
        <p:nvSpPr>
          <p:cNvPr id="9" name="Rectangle 3">
            <a:extLst>
              <a:ext uri="{FF2B5EF4-FFF2-40B4-BE49-F238E27FC236}">
                <a16:creationId xmlns:a16="http://schemas.microsoft.com/office/drawing/2014/main" id="{A4CDE01E-CA2D-4E2B-A532-B445D085BA0E}"/>
              </a:ext>
            </a:extLst>
          </p:cNvPr>
          <p:cNvSpPr txBox="1">
            <a:spLocks noChangeArrowheads="1"/>
          </p:cNvSpPr>
          <p:nvPr/>
        </p:nvSpPr>
        <p:spPr>
          <a:xfrm>
            <a:off x="495300" y="1221193"/>
            <a:ext cx="8153400" cy="22078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Bef>
                <a:spcPts val="0"/>
              </a:spcBef>
              <a:buNone/>
            </a:pPr>
            <a:r>
              <a:rPr lang="en-US" sz="1400" b="1" dirty="0"/>
              <a:t>Clear Zone (L</a:t>
            </a:r>
            <a:r>
              <a:rPr lang="en-US" sz="1400" b="1" baseline="-25000" dirty="0"/>
              <a:t>C </a:t>
            </a:r>
            <a:r>
              <a:rPr lang="en-US" sz="1400" b="1" dirty="0"/>
              <a:t>) is defined as the area, starting at the edge of the traveled way, that is available for safe use by errant vehicles.  The clear zone includes shoulders, bike lanes, acceleration and deceleration lanes. </a:t>
            </a:r>
            <a:r>
              <a:rPr lang="en-US" sz="1400" b="1" dirty="0">
                <a:ea typeface="MS Mincho" panose="02020609040205080304" pitchFamily="49" charset="-128"/>
                <a:cs typeface="Times New Roman" panose="02020603050405020304" pitchFamily="18" charset="0"/>
              </a:rPr>
              <a:t>The clear zone for auxiliary lanes that function like through lanes will be measured from the outside edge of the auxiliary lane.</a:t>
            </a:r>
            <a:endParaRPr lang="en-US" sz="1400" b="1" dirty="0"/>
          </a:p>
          <a:p>
            <a:pPr marL="0" indent="0">
              <a:lnSpc>
                <a:spcPct val="120000"/>
              </a:lnSpc>
              <a:spcBef>
                <a:spcPts val="0"/>
              </a:spcBef>
              <a:buNone/>
            </a:pPr>
            <a:r>
              <a:rPr lang="en-US" sz="1400" b="1" dirty="0"/>
              <a:t>The Width of L</a:t>
            </a:r>
            <a:r>
              <a:rPr lang="en-US" sz="1400" b="1" baseline="-25000" dirty="0"/>
              <a:t>C </a:t>
            </a:r>
            <a:r>
              <a:rPr lang="en-US" sz="1400" b="1" dirty="0"/>
              <a:t>varies with:</a:t>
            </a:r>
          </a:p>
          <a:p>
            <a:pPr lvl="1">
              <a:lnSpc>
                <a:spcPct val="120000"/>
              </a:lnSpc>
              <a:spcBef>
                <a:spcPts val="0"/>
              </a:spcBef>
              <a:buFont typeface="Wingdings" pitchFamily="2" charset="2"/>
              <a:buChar char="v"/>
            </a:pPr>
            <a:r>
              <a:rPr lang="en-US" sz="1400" b="1" dirty="0"/>
              <a:t>Design speed</a:t>
            </a:r>
          </a:p>
          <a:p>
            <a:pPr lvl="1">
              <a:lnSpc>
                <a:spcPct val="120000"/>
              </a:lnSpc>
              <a:spcBef>
                <a:spcPts val="0"/>
              </a:spcBef>
              <a:buFont typeface="Wingdings" pitchFamily="2" charset="2"/>
              <a:buChar char="v"/>
            </a:pPr>
            <a:r>
              <a:rPr lang="en-US" sz="1400" b="1" dirty="0"/>
              <a:t>Roadside slope</a:t>
            </a:r>
          </a:p>
          <a:p>
            <a:pPr lvl="1">
              <a:lnSpc>
                <a:spcPct val="120000"/>
              </a:lnSpc>
              <a:spcBef>
                <a:spcPts val="0"/>
              </a:spcBef>
              <a:buFont typeface="Wingdings" pitchFamily="2" charset="2"/>
              <a:buChar char="v"/>
            </a:pPr>
            <a:r>
              <a:rPr lang="en-US" sz="1400" b="1" dirty="0"/>
              <a:t>Horizontal roadway alignment</a:t>
            </a:r>
          </a:p>
          <a:p>
            <a:pPr lvl="1">
              <a:lnSpc>
                <a:spcPct val="120000"/>
              </a:lnSpc>
              <a:spcBef>
                <a:spcPts val="0"/>
              </a:spcBef>
              <a:buFont typeface="Wingdings" pitchFamily="2" charset="2"/>
              <a:buChar char="v"/>
            </a:pPr>
            <a:endParaRPr lang="en-US" sz="1400" b="1" dirty="0"/>
          </a:p>
        </p:txBody>
      </p:sp>
      <p:sp>
        <p:nvSpPr>
          <p:cNvPr id="2" name="Slide Number Placeholder 1">
            <a:extLst>
              <a:ext uri="{FF2B5EF4-FFF2-40B4-BE49-F238E27FC236}">
                <a16:creationId xmlns:a16="http://schemas.microsoft.com/office/drawing/2014/main" id="{2D35C592-56BB-4272-8AEA-F276B29D5103}"/>
              </a:ext>
            </a:extLst>
          </p:cNvPr>
          <p:cNvSpPr>
            <a:spLocks noGrp="1"/>
          </p:cNvSpPr>
          <p:nvPr>
            <p:ph type="sldNum" sz="quarter" idx="12"/>
          </p:nvPr>
        </p:nvSpPr>
        <p:spPr/>
        <p:txBody>
          <a:bodyPr/>
          <a:lstStyle/>
          <a:p>
            <a:fld id="{55CF25FB-0EC8-4ABA-AEA8-BA90FCCE8144}" type="slidenum">
              <a:rPr lang="en-US" smtClean="0"/>
              <a:t>46</a:t>
            </a:fld>
            <a:endParaRPr lang="en-US"/>
          </a:p>
        </p:txBody>
      </p:sp>
    </p:spTree>
    <p:extLst>
      <p:ext uri="{BB962C8B-B14F-4D97-AF65-F5344CB8AC3E}">
        <p14:creationId xmlns:p14="http://schemas.microsoft.com/office/powerpoint/2010/main" val="4449569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25" descr="A close up of a piece of paper&#10;&#10;Description generated with very high confidence">
            <a:extLst>
              <a:ext uri="{FF2B5EF4-FFF2-40B4-BE49-F238E27FC236}">
                <a16:creationId xmlns:a16="http://schemas.microsoft.com/office/drawing/2014/main" id="{3D59CFAA-A782-4FE0-BFE0-1A2298EEF43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38712" y="1905000"/>
            <a:ext cx="5266575" cy="4525963"/>
          </a:xfrm>
        </p:spPr>
      </p:pic>
      <p:sp>
        <p:nvSpPr>
          <p:cNvPr id="28" name="Title 1">
            <a:extLst>
              <a:ext uri="{FF2B5EF4-FFF2-40B4-BE49-F238E27FC236}">
                <a16:creationId xmlns:a16="http://schemas.microsoft.com/office/drawing/2014/main" id="{67994D12-8D9A-41B4-9F26-256ABDC8FC01}"/>
              </a:ext>
            </a:extLst>
          </p:cNvPr>
          <p:cNvSpPr>
            <a:spLocks noGrp="1"/>
          </p:cNvSpPr>
          <p:nvPr>
            <p:ph type="title"/>
          </p:nvPr>
        </p:nvSpPr>
        <p:spPr>
          <a:xfrm>
            <a:off x="457200" y="533400"/>
            <a:ext cx="8229600" cy="563563"/>
          </a:xfrm>
        </p:spPr>
        <p:txBody>
          <a:bodyPr>
            <a:noAutofit/>
          </a:bodyPr>
          <a:lstStyle/>
          <a:p>
            <a:r>
              <a:rPr lang="en-US" sz="3200" b="1" dirty="0">
                <a:solidFill>
                  <a:srgbClr val="C00000"/>
                </a:solidFill>
                <a:latin typeface="Arial" panose="020B0604020202020204" pitchFamily="34" charset="0"/>
                <a:cs typeface="Arial" panose="020B0604020202020204" pitchFamily="34" charset="0"/>
              </a:rPr>
              <a:t>Figure 8-A Clear Zone (L</a:t>
            </a:r>
            <a:r>
              <a:rPr lang="en-US" sz="3200" b="1" baseline="-25000" dirty="0">
                <a:solidFill>
                  <a:srgbClr val="C00000"/>
                </a:solidFill>
                <a:latin typeface="Arial" panose="020B0604020202020204" pitchFamily="34" charset="0"/>
                <a:cs typeface="Arial" panose="020B0604020202020204" pitchFamily="34" charset="0"/>
              </a:rPr>
              <a:t>C</a:t>
            </a:r>
            <a:r>
              <a:rPr lang="en-US" sz="3200" b="1" dirty="0">
                <a:solidFill>
                  <a:srgbClr val="C00000"/>
                </a:solidFill>
                <a:latin typeface="Arial" panose="020B0604020202020204" pitchFamily="34" charset="0"/>
                <a:cs typeface="Arial" panose="020B0604020202020204" pitchFamily="34" charset="0"/>
              </a:rPr>
              <a:t>) </a:t>
            </a:r>
          </a:p>
        </p:txBody>
      </p:sp>
      <p:sp>
        <p:nvSpPr>
          <p:cNvPr id="27" name="Rectangle 26">
            <a:extLst>
              <a:ext uri="{FF2B5EF4-FFF2-40B4-BE49-F238E27FC236}">
                <a16:creationId xmlns:a16="http://schemas.microsoft.com/office/drawing/2014/main" id="{70895788-A9F3-4DA5-A034-F30669D8904B}"/>
              </a:ext>
            </a:extLst>
          </p:cNvPr>
          <p:cNvSpPr/>
          <p:nvPr/>
        </p:nvSpPr>
        <p:spPr>
          <a:xfrm>
            <a:off x="533400" y="1143000"/>
            <a:ext cx="8077200" cy="1077218"/>
          </a:xfrm>
          <a:prstGeom prst="rect">
            <a:avLst/>
          </a:prstGeom>
        </p:spPr>
        <p:txBody>
          <a:bodyPr wrap="square">
            <a:spAutoFit/>
          </a:bodyPr>
          <a:lstStyle/>
          <a:p>
            <a:r>
              <a:rPr lang="en-US" sz="1600" b="1" dirty="0"/>
              <a:t>The following table contains the </a:t>
            </a:r>
            <a:r>
              <a:rPr lang="en-US" sz="1600" b="1" dirty="0">
                <a:solidFill>
                  <a:srgbClr val="FF0000"/>
                </a:solidFill>
              </a:rPr>
              <a:t>suggested range </a:t>
            </a:r>
            <a:r>
              <a:rPr lang="en-US" sz="1600" b="1" dirty="0"/>
              <a:t>of clear zone distances on tangent sections of roadway based on selected traffic volumes, speed and roadside slopes:</a:t>
            </a:r>
          </a:p>
          <a:p>
            <a:endParaRPr lang="en-US" sz="1600" b="1" dirty="0"/>
          </a:p>
        </p:txBody>
      </p:sp>
      <p:sp>
        <p:nvSpPr>
          <p:cNvPr id="2" name="Slide Number Placeholder 1">
            <a:extLst>
              <a:ext uri="{FF2B5EF4-FFF2-40B4-BE49-F238E27FC236}">
                <a16:creationId xmlns:a16="http://schemas.microsoft.com/office/drawing/2014/main" id="{5DAB213E-5386-4DA9-9D54-95D01300A76D}"/>
              </a:ext>
            </a:extLst>
          </p:cNvPr>
          <p:cNvSpPr>
            <a:spLocks noGrp="1"/>
          </p:cNvSpPr>
          <p:nvPr>
            <p:ph type="sldNum" sz="quarter" idx="12"/>
          </p:nvPr>
        </p:nvSpPr>
        <p:spPr/>
        <p:txBody>
          <a:bodyPr/>
          <a:lstStyle/>
          <a:p>
            <a:fld id="{55CF25FB-0EC8-4ABA-AEA8-BA90FCCE8144}" type="slidenum">
              <a:rPr lang="en-US" smtClean="0"/>
              <a:t>47</a:t>
            </a:fld>
            <a:endParaRPr lang="en-US"/>
          </a:p>
        </p:txBody>
      </p:sp>
    </p:spTree>
    <p:extLst>
      <p:ext uri="{BB962C8B-B14F-4D97-AF65-F5344CB8AC3E}">
        <p14:creationId xmlns:p14="http://schemas.microsoft.com/office/powerpoint/2010/main" val="30905261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screenshot of a cell phone&#10;&#10;Description generated with very high confidence">
            <a:extLst>
              <a:ext uri="{FF2B5EF4-FFF2-40B4-BE49-F238E27FC236}">
                <a16:creationId xmlns:a16="http://schemas.microsoft.com/office/drawing/2014/main" id="{F8C2ADFA-1A1A-42CE-B0B3-E58EC9F03D5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66900" y="1524000"/>
            <a:ext cx="5756032" cy="3054294"/>
          </a:xfrm>
        </p:spPr>
      </p:pic>
      <p:sp>
        <p:nvSpPr>
          <p:cNvPr id="6" name="Title 1">
            <a:extLst>
              <a:ext uri="{FF2B5EF4-FFF2-40B4-BE49-F238E27FC236}">
                <a16:creationId xmlns:a16="http://schemas.microsoft.com/office/drawing/2014/main" id="{FF9FD726-4B5F-4B3D-B81E-1A8D95AFE56F}"/>
              </a:ext>
            </a:extLst>
          </p:cNvPr>
          <p:cNvSpPr>
            <a:spLocks noGrp="1"/>
          </p:cNvSpPr>
          <p:nvPr>
            <p:ph type="title"/>
          </p:nvPr>
        </p:nvSpPr>
        <p:spPr>
          <a:xfrm>
            <a:off x="479394" y="457201"/>
            <a:ext cx="8229600" cy="609600"/>
          </a:xfrm>
        </p:spPr>
        <p:txBody>
          <a:bodyPr>
            <a:normAutofit/>
          </a:bodyPr>
          <a:lstStyle/>
          <a:p>
            <a:r>
              <a:rPr lang="en-US" sz="2200" b="1" dirty="0">
                <a:solidFill>
                  <a:srgbClr val="C00000"/>
                </a:solidFill>
                <a:latin typeface="Arial" panose="020B0604020202020204" pitchFamily="34" charset="0"/>
                <a:cs typeface="Arial" panose="020B0604020202020204" pitchFamily="34" charset="0"/>
              </a:rPr>
              <a:t>Figure 8-C   Horizontal Curve Adjustments for Clear Zone</a:t>
            </a:r>
          </a:p>
        </p:txBody>
      </p:sp>
      <p:sp>
        <p:nvSpPr>
          <p:cNvPr id="5" name="Rectangle 4">
            <a:extLst>
              <a:ext uri="{FF2B5EF4-FFF2-40B4-BE49-F238E27FC236}">
                <a16:creationId xmlns:a16="http://schemas.microsoft.com/office/drawing/2014/main" id="{B32C468D-B73E-4186-BBAD-72E8470AB2AE}"/>
              </a:ext>
            </a:extLst>
          </p:cNvPr>
          <p:cNvSpPr/>
          <p:nvPr/>
        </p:nvSpPr>
        <p:spPr>
          <a:xfrm>
            <a:off x="963597" y="1066801"/>
            <a:ext cx="7261194" cy="738664"/>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The clear zone widths obtained from Figure 8-A should be increased on the outside of curves.  The amount of increase can be determined by the following table:</a:t>
            </a:r>
          </a:p>
          <a:p>
            <a:endParaRPr lang="en-US" sz="1400"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BBF07F5-223A-43EA-8B81-033F5F97926C}"/>
              </a:ext>
            </a:extLst>
          </p:cNvPr>
          <p:cNvSpPr/>
          <p:nvPr/>
        </p:nvSpPr>
        <p:spPr>
          <a:xfrm>
            <a:off x="1981200" y="4578294"/>
            <a:ext cx="4724400" cy="907941"/>
          </a:xfrm>
          <a:prstGeom prst="rect">
            <a:avLst/>
          </a:prstGeom>
        </p:spPr>
        <p:txBody>
          <a:bodyPr wrap="square">
            <a:spAutoFit/>
          </a:bodyPr>
          <a:lstStyle/>
          <a:p>
            <a:pPr>
              <a:spcAft>
                <a:spcPts val="300"/>
              </a:spcAft>
            </a:pPr>
            <a:r>
              <a:rPr lang="en-US" sz="1600" b="1" dirty="0">
                <a:latin typeface="Arial" panose="020B0604020202020204" pitchFamily="34" charset="0"/>
                <a:cs typeface="Arial" panose="020B0604020202020204" pitchFamily="34" charset="0"/>
              </a:rPr>
              <a:t>C</a:t>
            </a:r>
            <a:r>
              <a:rPr lang="en-US" sz="1600" b="1" baseline="-25000" dirty="0">
                <a:latin typeface="Arial" panose="020B0604020202020204" pitchFamily="34" charset="0"/>
                <a:cs typeface="Arial" panose="020B0604020202020204" pitchFamily="34" charset="0"/>
              </a:rPr>
              <a:t>ZC</a:t>
            </a:r>
            <a:r>
              <a:rPr lang="en-US" sz="1600" b="1" dirty="0">
                <a:latin typeface="Arial" panose="020B0604020202020204" pitchFamily="34" charset="0"/>
                <a:cs typeface="Arial" panose="020B0604020202020204" pitchFamily="34" charset="0"/>
              </a:rPr>
              <a:t> = (L</a:t>
            </a:r>
            <a:r>
              <a:rPr lang="en-US" sz="1600" b="1" baseline="-25000" dirty="0">
                <a:latin typeface="Arial" panose="020B0604020202020204" pitchFamily="34" charset="0"/>
                <a:cs typeface="Arial" panose="020B0604020202020204" pitchFamily="34" charset="0"/>
              </a:rPr>
              <a:t>C</a:t>
            </a:r>
            <a:r>
              <a:rPr lang="en-US" sz="1600" b="1" dirty="0">
                <a:latin typeface="Arial" panose="020B0604020202020204" pitchFamily="34" charset="0"/>
                <a:cs typeface="Arial" panose="020B0604020202020204" pitchFamily="34" charset="0"/>
              </a:rPr>
              <a:t>) (K</a:t>
            </a:r>
            <a:r>
              <a:rPr lang="en-US" sz="1600" b="1" baseline="-25000" dirty="0">
                <a:latin typeface="Arial" panose="020B0604020202020204" pitchFamily="34" charset="0"/>
                <a:cs typeface="Arial" panose="020B0604020202020204" pitchFamily="34" charset="0"/>
              </a:rPr>
              <a:t>CZ</a:t>
            </a:r>
            <a:r>
              <a:rPr lang="en-US" sz="1600" b="1" dirty="0">
                <a:latin typeface="Arial" panose="020B0604020202020204" pitchFamily="34" charset="0"/>
                <a:cs typeface="Arial" panose="020B0604020202020204" pitchFamily="34" charset="0"/>
              </a:rPr>
              <a:t>)</a:t>
            </a:r>
          </a:p>
          <a:p>
            <a:pPr>
              <a:spcAft>
                <a:spcPts val="300"/>
              </a:spcAft>
            </a:pPr>
            <a:r>
              <a:rPr lang="en-US" sz="1600" b="1" dirty="0">
                <a:latin typeface="Arial" panose="020B0604020202020204" pitchFamily="34" charset="0"/>
                <a:cs typeface="Arial" panose="020B0604020202020204" pitchFamily="34" charset="0"/>
              </a:rPr>
              <a:t>L</a:t>
            </a:r>
            <a:r>
              <a:rPr lang="en-US" sz="1600" b="1" baseline="-25000" dirty="0">
                <a:latin typeface="Arial" panose="020B0604020202020204" pitchFamily="34" charset="0"/>
                <a:cs typeface="Arial" panose="020B0604020202020204" pitchFamily="34" charset="0"/>
              </a:rPr>
              <a:t>C</a:t>
            </a:r>
            <a:r>
              <a:rPr lang="en-US" sz="1600" b="1" dirty="0">
                <a:latin typeface="Arial" panose="020B0604020202020204" pitchFamily="34" charset="0"/>
                <a:cs typeface="Arial" panose="020B0604020202020204" pitchFamily="34" charset="0"/>
              </a:rPr>
              <a:t> = Clear Zone distance from Figure 8-A (feet)</a:t>
            </a:r>
          </a:p>
          <a:p>
            <a:pPr>
              <a:spcAft>
                <a:spcPts val="300"/>
              </a:spcAft>
            </a:pPr>
            <a:r>
              <a:rPr lang="en-US" sz="1600" b="1" dirty="0">
                <a:latin typeface="Arial" panose="020B0604020202020204" pitchFamily="34" charset="0"/>
                <a:cs typeface="Arial" panose="020B0604020202020204" pitchFamily="34" charset="0"/>
              </a:rPr>
              <a:t>K</a:t>
            </a:r>
            <a:r>
              <a:rPr lang="en-US" sz="1600" b="1" baseline="-25000" dirty="0">
                <a:latin typeface="Arial" panose="020B0604020202020204" pitchFamily="34" charset="0"/>
                <a:cs typeface="Arial" panose="020B0604020202020204" pitchFamily="34" charset="0"/>
              </a:rPr>
              <a:t>CZ  </a:t>
            </a:r>
            <a:r>
              <a:rPr lang="en-US" sz="1600" b="1" dirty="0">
                <a:latin typeface="Arial" panose="020B0604020202020204" pitchFamily="34" charset="0"/>
                <a:cs typeface="Arial" panose="020B0604020202020204" pitchFamily="34" charset="0"/>
              </a:rPr>
              <a:t>= Curve Correction Factor</a:t>
            </a:r>
          </a:p>
        </p:txBody>
      </p:sp>
      <p:sp>
        <p:nvSpPr>
          <p:cNvPr id="8" name="Rectangle 7">
            <a:extLst>
              <a:ext uri="{FF2B5EF4-FFF2-40B4-BE49-F238E27FC236}">
                <a16:creationId xmlns:a16="http://schemas.microsoft.com/office/drawing/2014/main" id="{8F2FC213-9269-48C8-8C0C-77EF3700AACE}"/>
              </a:ext>
            </a:extLst>
          </p:cNvPr>
          <p:cNvSpPr/>
          <p:nvPr/>
        </p:nvSpPr>
        <p:spPr>
          <a:xfrm>
            <a:off x="914400" y="5481617"/>
            <a:ext cx="7391400" cy="738664"/>
          </a:xfrm>
          <a:prstGeom prst="rect">
            <a:avLst/>
          </a:prstGeom>
        </p:spPr>
        <p:txBody>
          <a:bodyPr wrap="square">
            <a:spAutoFit/>
          </a:bodyPr>
          <a:lstStyle/>
          <a:p>
            <a:r>
              <a:rPr lang="en-US" sz="1400" b="1" dirty="0">
                <a:solidFill>
                  <a:srgbClr val="FF0000"/>
                </a:solidFill>
                <a:latin typeface="Arial" panose="020B0604020202020204" pitchFamily="34" charset="0"/>
                <a:cs typeface="Arial" panose="020B0604020202020204" pitchFamily="34" charset="0"/>
              </a:rPr>
              <a:t>Clear zone correction factor is applied to outside of horizontal curves only.</a:t>
            </a:r>
            <a:r>
              <a:rPr lang="en-US" sz="1400" b="1" dirty="0">
                <a:latin typeface="Arial" panose="020B0604020202020204" pitchFamily="34" charset="0"/>
                <a:cs typeface="Arial" panose="020B0604020202020204" pitchFamily="34" charset="0"/>
              </a:rPr>
              <a:t>  </a:t>
            </a:r>
            <a:r>
              <a:rPr lang="en-US" sz="1400" b="1" dirty="0">
                <a:solidFill>
                  <a:srgbClr val="FF0000"/>
                </a:solidFill>
                <a:latin typeface="Arial" panose="020B0604020202020204" pitchFamily="34" charset="0"/>
                <a:cs typeface="Arial" panose="020B0604020202020204" pitchFamily="34" charset="0"/>
              </a:rPr>
              <a:t>Curves flatter than 2,950 ft. do not require an adjusted clear zone.  Also, adjustments are not necessary for design speeds less than 40 MPH.</a:t>
            </a:r>
          </a:p>
        </p:txBody>
      </p:sp>
      <p:sp>
        <p:nvSpPr>
          <p:cNvPr id="2" name="Slide Number Placeholder 1">
            <a:extLst>
              <a:ext uri="{FF2B5EF4-FFF2-40B4-BE49-F238E27FC236}">
                <a16:creationId xmlns:a16="http://schemas.microsoft.com/office/drawing/2014/main" id="{02269A24-0E40-4A0A-92BD-8A25FDEBBFA5}"/>
              </a:ext>
            </a:extLst>
          </p:cNvPr>
          <p:cNvSpPr>
            <a:spLocks noGrp="1"/>
          </p:cNvSpPr>
          <p:nvPr>
            <p:ph type="sldNum" sz="quarter" idx="12"/>
          </p:nvPr>
        </p:nvSpPr>
        <p:spPr/>
        <p:txBody>
          <a:bodyPr/>
          <a:lstStyle/>
          <a:p>
            <a:fld id="{55CF25FB-0EC8-4ABA-AEA8-BA90FCCE8144}" type="slidenum">
              <a:rPr lang="en-US" smtClean="0"/>
              <a:t>48</a:t>
            </a:fld>
            <a:endParaRPr lang="en-US"/>
          </a:p>
        </p:txBody>
      </p:sp>
    </p:spTree>
    <p:extLst>
      <p:ext uri="{BB962C8B-B14F-4D97-AF65-F5344CB8AC3E}">
        <p14:creationId xmlns:p14="http://schemas.microsoft.com/office/powerpoint/2010/main" val="28167626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z="3200" b="1" dirty="0">
                <a:solidFill>
                  <a:srgbClr val="000099"/>
                </a:solidFill>
                <a:latin typeface="Arial" panose="020B0604020202020204" pitchFamily="34" charset="0"/>
                <a:cs typeface="Arial" panose="020B0604020202020204" pitchFamily="34" charset="0"/>
              </a:rPr>
              <a:t>Warranting Obstruction</a:t>
            </a:r>
          </a:p>
        </p:txBody>
      </p:sp>
      <p:sp>
        <p:nvSpPr>
          <p:cNvPr id="31747" name="Rectangle 3"/>
          <p:cNvSpPr>
            <a:spLocks noGrp="1" noChangeArrowheads="1"/>
          </p:cNvSpPr>
          <p:nvPr>
            <p:ph type="body" sz="half" idx="1"/>
          </p:nvPr>
        </p:nvSpPr>
        <p:spPr>
          <a:xfrm>
            <a:off x="533400" y="1752600"/>
            <a:ext cx="3505200" cy="4038600"/>
          </a:xfrm>
        </p:spPr>
        <p:txBody>
          <a:bodyPr/>
          <a:lstStyle/>
          <a:p>
            <a:pPr marL="0" indent="0" eaLnBrk="1" hangingPunct="1">
              <a:buNone/>
            </a:pPr>
            <a:r>
              <a:rPr lang="en-US" sz="2000" b="1" dirty="0"/>
              <a:t>Is defined as a non-traversable roadside or a fixed object located within the clear zone and whose physical characteristics are such that injuries resulting from an impact with the obstruction would probably be more severe than injuries resulting from an impact with guide rail.</a:t>
            </a:r>
          </a:p>
        </p:txBody>
      </p:sp>
      <p:pic>
        <p:nvPicPr>
          <p:cNvPr id="31748" name="Picture 9" descr="P9280010"/>
          <p:cNvPicPr>
            <a:picLocks noGrp="1" noChangeAspect="1" noChangeArrowheads="1"/>
          </p:cNvPicPr>
          <p:nvPr>
            <p:ph sz="half" idx="2"/>
          </p:nvPr>
        </p:nvPicPr>
        <p:blipFill>
          <a:blip r:embed="rId2"/>
          <a:srcRect/>
          <a:stretch>
            <a:fillRect/>
          </a:stretch>
        </p:blipFill>
        <p:spPr>
          <a:xfrm>
            <a:off x="4267200" y="2133600"/>
            <a:ext cx="4343400" cy="3251200"/>
          </a:xfrm>
        </p:spPr>
      </p:pic>
      <p:sp>
        <p:nvSpPr>
          <p:cNvPr id="2" name="Slide Number Placeholder 1"/>
          <p:cNvSpPr>
            <a:spLocks noGrp="1"/>
          </p:cNvSpPr>
          <p:nvPr>
            <p:ph type="sldNum" sz="quarter" idx="12"/>
          </p:nvPr>
        </p:nvSpPr>
        <p:spPr/>
        <p:txBody>
          <a:bodyPr/>
          <a:lstStyle/>
          <a:p>
            <a:fld id="{E074887A-4762-4810-8C55-0FF446CA4BAB}"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1333500" y="2209800"/>
            <a:ext cx="6477000" cy="3124200"/>
          </a:xfrm>
        </p:spPr>
        <p:txBody>
          <a:bodyPr/>
          <a:lstStyle/>
          <a:p>
            <a:pPr eaLnBrk="1" hangingPunct="1">
              <a:spcBef>
                <a:spcPts val="0"/>
              </a:spcBef>
              <a:spcAft>
                <a:spcPts val="1800"/>
              </a:spcAft>
            </a:pPr>
            <a:r>
              <a:rPr lang="en-US" sz="2400" b="1" dirty="0"/>
              <a:t>Light trucks overturning on impact with guide rail</a:t>
            </a:r>
          </a:p>
          <a:p>
            <a:pPr eaLnBrk="1" hangingPunct="1">
              <a:spcBef>
                <a:spcPts val="0"/>
              </a:spcBef>
              <a:spcAft>
                <a:spcPts val="1800"/>
              </a:spcAft>
            </a:pPr>
            <a:r>
              <a:rPr lang="en-US" sz="2400" b="1" dirty="0"/>
              <a:t>Cars “submarining” under guide rail</a:t>
            </a:r>
          </a:p>
          <a:p>
            <a:pPr eaLnBrk="1" hangingPunct="1">
              <a:spcBef>
                <a:spcPts val="0"/>
              </a:spcBef>
              <a:spcAft>
                <a:spcPts val="1800"/>
              </a:spcAft>
            </a:pPr>
            <a:r>
              <a:rPr lang="en-US" sz="2400" b="1" dirty="0"/>
              <a:t>Airbag induced injuries</a:t>
            </a:r>
          </a:p>
          <a:p>
            <a:pPr eaLnBrk="1" hangingPunct="1">
              <a:spcBef>
                <a:spcPts val="0"/>
              </a:spcBef>
              <a:spcAft>
                <a:spcPts val="1800"/>
              </a:spcAft>
            </a:pPr>
            <a:r>
              <a:rPr lang="en-US" sz="2400" b="1" dirty="0"/>
              <a:t>Incompatibility with heavy trucks</a:t>
            </a:r>
          </a:p>
        </p:txBody>
      </p:sp>
      <p:sp>
        <p:nvSpPr>
          <p:cNvPr id="5123" name="Rectangle 4"/>
          <p:cNvSpPr>
            <a:spLocks noGrp="1" noChangeArrowheads="1"/>
          </p:cNvSpPr>
          <p:nvPr>
            <p:ph type="title"/>
          </p:nvPr>
        </p:nvSpPr>
        <p:spPr>
          <a:xfrm>
            <a:off x="457200" y="534266"/>
            <a:ext cx="8229600" cy="1143000"/>
          </a:xfrm>
        </p:spPr>
        <p:txBody>
          <a:bodyPr/>
          <a:lstStyle/>
          <a:p>
            <a:pPr eaLnBrk="1" hangingPunct="1"/>
            <a:r>
              <a:rPr lang="en-US" sz="3200" b="1" dirty="0">
                <a:solidFill>
                  <a:srgbClr val="C00000"/>
                </a:solidFill>
                <a:latin typeface="Arial" panose="020B0604020202020204" pitchFamily="34" charset="0"/>
                <a:cs typeface="Arial" panose="020B0604020202020204" pitchFamily="34" charset="0"/>
              </a:rPr>
              <a:t>Guide Rail Performance Can Also Be Affected By Vehicle Design</a:t>
            </a:r>
          </a:p>
        </p:txBody>
      </p:sp>
      <p:sp>
        <p:nvSpPr>
          <p:cNvPr id="2" name="Slide Number Placeholder 1"/>
          <p:cNvSpPr>
            <a:spLocks noGrp="1"/>
          </p:cNvSpPr>
          <p:nvPr>
            <p:ph type="sldNum" sz="quarter" idx="12"/>
          </p:nvPr>
        </p:nvSpPr>
        <p:spPr/>
        <p:txBody>
          <a:bodyPr/>
          <a:lstStyle/>
          <a:p>
            <a:fld id="{1E5F81F0-EA01-437F-B6BE-E0F7829543C5}"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z="3200" b="1" dirty="0">
                <a:solidFill>
                  <a:srgbClr val="000099"/>
                </a:solidFill>
                <a:latin typeface="Arial" panose="020B0604020202020204" pitchFamily="34" charset="0"/>
                <a:cs typeface="Arial" panose="020B0604020202020204" pitchFamily="34" charset="0"/>
              </a:rPr>
              <a:t>Non-Traversable Roadside</a:t>
            </a:r>
          </a:p>
        </p:txBody>
      </p:sp>
      <p:sp>
        <p:nvSpPr>
          <p:cNvPr id="32771" name="Rectangle 3"/>
          <p:cNvSpPr>
            <a:spLocks noGrp="1" noChangeArrowheads="1"/>
          </p:cNvSpPr>
          <p:nvPr>
            <p:ph type="body" idx="1"/>
          </p:nvPr>
        </p:nvSpPr>
        <p:spPr>
          <a:xfrm>
            <a:off x="762000" y="1417638"/>
            <a:ext cx="6781800" cy="3962400"/>
          </a:xfrm>
        </p:spPr>
        <p:txBody>
          <a:bodyPr/>
          <a:lstStyle/>
          <a:p>
            <a:pPr eaLnBrk="1" hangingPunct="1">
              <a:spcBef>
                <a:spcPts val="0"/>
              </a:spcBef>
              <a:spcAft>
                <a:spcPts val="1200"/>
              </a:spcAft>
            </a:pPr>
            <a:r>
              <a:rPr lang="en-US" sz="2400" b="1" dirty="0"/>
              <a:t>Rough rock cuts</a:t>
            </a:r>
          </a:p>
          <a:p>
            <a:pPr eaLnBrk="1" hangingPunct="1">
              <a:spcBef>
                <a:spcPts val="0"/>
              </a:spcBef>
              <a:spcAft>
                <a:spcPts val="1200"/>
              </a:spcAft>
            </a:pPr>
            <a:r>
              <a:rPr lang="en-US" sz="2400" b="1" dirty="0"/>
              <a:t>Large boulders</a:t>
            </a:r>
          </a:p>
          <a:p>
            <a:pPr eaLnBrk="1" hangingPunct="1">
              <a:spcBef>
                <a:spcPts val="0"/>
              </a:spcBef>
              <a:spcAft>
                <a:spcPts val="1200"/>
              </a:spcAft>
            </a:pPr>
            <a:r>
              <a:rPr lang="en-US" sz="2400" b="1" dirty="0"/>
              <a:t>Streams or permanent bodies of water &gt; 2’ in depth</a:t>
            </a:r>
          </a:p>
          <a:p>
            <a:pPr eaLnBrk="1" hangingPunct="1">
              <a:spcBef>
                <a:spcPts val="0"/>
              </a:spcBef>
              <a:spcAft>
                <a:spcPts val="1200"/>
              </a:spcAft>
            </a:pPr>
            <a:r>
              <a:rPr lang="en-US" sz="2400" b="1" dirty="0"/>
              <a:t>Roadside channels with slopes steeper than 1H:1V &amp; depths greater than 2’</a:t>
            </a:r>
          </a:p>
          <a:p>
            <a:pPr eaLnBrk="1" hangingPunct="1">
              <a:spcBef>
                <a:spcPts val="0"/>
              </a:spcBef>
              <a:spcAft>
                <a:spcPts val="1200"/>
              </a:spcAft>
            </a:pPr>
            <a:r>
              <a:rPr lang="en-US" sz="2400" b="1" dirty="0"/>
              <a:t>Embankment slopes and slopes in cut sections as described in the following</a:t>
            </a:r>
          </a:p>
          <a:p>
            <a:pPr eaLnBrk="1" hangingPunct="1">
              <a:spcBef>
                <a:spcPts val="0"/>
              </a:spcBef>
              <a:spcAft>
                <a:spcPts val="1200"/>
              </a:spcAft>
            </a:pPr>
            <a:endParaRPr lang="en-US" sz="2400" dirty="0"/>
          </a:p>
        </p:txBody>
      </p:sp>
      <p:sp>
        <p:nvSpPr>
          <p:cNvPr id="2" name="Slide Number Placeholder 1"/>
          <p:cNvSpPr>
            <a:spLocks noGrp="1"/>
          </p:cNvSpPr>
          <p:nvPr>
            <p:ph type="sldNum" sz="quarter" idx="12"/>
          </p:nvPr>
        </p:nvSpPr>
        <p:spPr/>
        <p:txBody>
          <a:bodyPr/>
          <a:lstStyle/>
          <a:p>
            <a:fld id="{1E5F81F0-EA01-437F-B6BE-E0F7829543C5}"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153400" cy="639762"/>
          </a:xfrm>
        </p:spPr>
        <p:txBody>
          <a:bodyPr/>
          <a:lstStyle/>
          <a:p>
            <a:pPr eaLnBrk="1" hangingPunct="1"/>
            <a:r>
              <a:rPr lang="en-US" sz="2800" b="1" dirty="0">
                <a:solidFill>
                  <a:srgbClr val="C00000"/>
                </a:solidFill>
              </a:rPr>
              <a:t>Embankment Fill Slopes</a:t>
            </a:r>
          </a:p>
        </p:txBody>
      </p:sp>
      <p:sp>
        <p:nvSpPr>
          <p:cNvPr id="35843" name="Rectangle 3"/>
          <p:cNvSpPr>
            <a:spLocks noGrp="1" noChangeArrowheads="1"/>
          </p:cNvSpPr>
          <p:nvPr>
            <p:ph type="body" sz="half" idx="1"/>
          </p:nvPr>
        </p:nvSpPr>
        <p:spPr>
          <a:xfrm>
            <a:off x="452582" y="969818"/>
            <a:ext cx="8153400" cy="2459182"/>
          </a:xfrm>
        </p:spPr>
        <p:txBody>
          <a:bodyPr/>
          <a:lstStyle/>
          <a:p>
            <a:pPr eaLnBrk="1" hangingPunct="1">
              <a:spcBef>
                <a:spcPts val="0"/>
              </a:spcBef>
              <a:spcAft>
                <a:spcPts val="600"/>
              </a:spcAft>
            </a:pPr>
            <a:r>
              <a:rPr lang="en-US" sz="1800" b="1" dirty="0"/>
              <a:t>A </a:t>
            </a:r>
            <a:r>
              <a:rPr lang="en-US" sz="1800" b="1" dirty="0">
                <a:solidFill>
                  <a:srgbClr val="FF0000"/>
                </a:solidFill>
              </a:rPr>
              <a:t>critical slope </a:t>
            </a:r>
            <a:r>
              <a:rPr lang="en-US" sz="1800" b="1" dirty="0"/>
              <a:t>is one in which a vehicle is likely to overturn.  IE: Slopes steeper than 3H:1V.</a:t>
            </a:r>
          </a:p>
          <a:p>
            <a:pPr eaLnBrk="1" hangingPunct="1">
              <a:spcBef>
                <a:spcPts val="0"/>
              </a:spcBef>
              <a:spcAft>
                <a:spcPts val="600"/>
              </a:spcAft>
            </a:pPr>
            <a:r>
              <a:rPr lang="en-US" sz="1800" b="1" dirty="0"/>
              <a:t>A </a:t>
            </a:r>
            <a:r>
              <a:rPr lang="en-US" sz="1800" b="1" dirty="0">
                <a:solidFill>
                  <a:srgbClr val="FF0000"/>
                </a:solidFill>
              </a:rPr>
              <a:t>non-recoverable slope </a:t>
            </a:r>
            <a:r>
              <a:rPr lang="en-US" sz="1800" b="1" dirty="0"/>
              <a:t>is defined as one that is traversable but the vehicle can be expected to travel to the bottom of the slope before steering recovery can be obtained.  IE: Slopes between 3H:1V and 4H:1V.  A clear run out area at the base of these slopes is desirable, see Fig. 8-B.</a:t>
            </a:r>
          </a:p>
          <a:p>
            <a:pPr eaLnBrk="1" hangingPunct="1">
              <a:spcBef>
                <a:spcPts val="0"/>
              </a:spcBef>
              <a:spcAft>
                <a:spcPts val="600"/>
              </a:spcAft>
            </a:pPr>
            <a:r>
              <a:rPr lang="en-US" sz="1800" b="1" dirty="0"/>
              <a:t>A </a:t>
            </a:r>
            <a:r>
              <a:rPr lang="en-US" sz="1800" b="1" dirty="0">
                <a:solidFill>
                  <a:srgbClr val="FF0000"/>
                </a:solidFill>
              </a:rPr>
              <a:t>recoverable slope </a:t>
            </a:r>
            <a:r>
              <a:rPr lang="en-US" sz="1800" b="1" dirty="0"/>
              <a:t>is 4H:1V or flatter</a:t>
            </a:r>
          </a:p>
          <a:p>
            <a:pPr eaLnBrk="1" hangingPunct="1">
              <a:spcBef>
                <a:spcPts val="0"/>
              </a:spcBef>
              <a:spcAft>
                <a:spcPts val="600"/>
              </a:spcAft>
            </a:pPr>
            <a:endParaRPr lang="en-US" sz="1800" b="1" dirty="0"/>
          </a:p>
        </p:txBody>
      </p:sp>
      <p:sp>
        <p:nvSpPr>
          <p:cNvPr id="2" name="Slide Number Placeholder 1"/>
          <p:cNvSpPr>
            <a:spLocks noGrp="1"/>
          </p:cNvSpPr>
          <p:nvPr>
            <p:ph type="sldNum" sz="quarter" idx="12"/>
          </p:nvPr>
        </p:nvSpPr>
        <p:spPr/>
        <p:txBody>
          <a:bodyPr/>
          <a:lstStyle/>
          <a:p>
            <a:fld id="{E43EFFAE-6389-43E2-A359-3445C10623FB}" type="slidenum">
              <a:rPr lang="en-US" smtClean="0"/>
              <a:pPr/>
              <a:t>51</a:t>
            </a:fld>
            <a:endParaRPr lang="en-US"/>
          </a:p>
        </p:txBody>
      </p:sp>
      <p:graphicFrame>
        <p:nvGraphicFramePr>
          <p:cNvPr id="13" name="Content Placeholder 12">
            <a:extLst>
              <a:ext uri="{FF2B5EF4-FFF2-40B4-BE49-F238E27FC236}">
                <a16:creationId xmlns:a16="http://schemas.microsoft.com/office/drawing/2014/main" id="{B0C8A962-1BE1-4571-8896-6E74B2797A17}"/>
              </a:ext>
            </a:extLst>
          </p:cNvPr>
          <p:cNvGraphicFramePr>
            <a:graphicFrameLocks noGrp="1"/>
          </p:cNvGraphicFramePr>
          <p:nvPr>
            <p:ph sz="half" idx="2"/>
            <p:extLst>
              <p:ext uri="{D42A27DB-BD31-4B8C-83A1-F6EECF244321}">
                <p14:modId xmlns:p14="http://schemas.microsoft.com/office/powerpoint/2010/main" val="1731621545"/>
              </p:ext>
            </p:extLst>
          </p:nvPr>
        </p:nvGraphicFramePr>
        <p:xfrm>
          <a:off x="1482386" y="3484418"/>
          <a:ext cx="5832814" cy="2611583"/>
        </p:xfrm>
        <a:graphic>
          <a:graphicData uri="http://schemas.openxmlformats.org/drawingml/2006/table">
            <a:tbl>
              <a:tblPr/>
              <a:tblGrid>
                <a:gridCol w="2916407">
                  <a:extLst>
                    <a:ext uri="{9D8B030D-6E8A-4147-A177-3AD203B41FA5}">
                      <a16:colId xmlns:a16="http://schemas.microsoft.com/office/drawing/2014/main" val="3031101988"/>
                    </a:ext>
                  </a:extLst>
                </a:gridCol>
                <a:gridCol w="2916407">
                  <a:extLst>
                    <a:ext uri="{9D8B030D-6E8A-4147-A177-3AD203B41FA5}">
                      <a16:colId xmlns:a16="http://schemas.microsoft.com/office/drawing/2014/main" val="1382544952"/>
                    </a:ext>
                  </a:extLst>
                </a:gridCol>
              </a:tblGrid>
              <a:tr h="352194">
                <a:tc gridSpan="2">
                  <a:txBody>
                    <a:bodyPr/>
                    <a:lstStyle/>
                    <a:p>
                      <a:pPr marL="0" marR="0" algn="ctr">
                        <a:lnSpc>
                          <a:spcPts val="1295"/>
                        </a:lnSpc>
                        <a:spcBef>
                          <a:spcPts val="0"/>
                        </a:spcBef>
                        <a:spcAft>
                          <a:spcPts val="0"/>
                        </a:spcAft>
                        <a:tabLst>
                          <a:tab pos="457200" algn="l"/>
                          <a:tab pos="914400" algn="l"/>
                          <a:tab pos="1371600" algn="l"/>
                          <a:tab pos="1828800" algn="l"/>
                          <a:tab pos="5029200" algn="l"/>
                        </a:tabLst>
                      </a:pPr>
                      <a:r>
                        <a:rPr lang="en-US" sz="1600" b="1" dirty="0">
                          <a:effectLst/>
                          <a:latin typeface="Arial" panose="020B0604020202020204" pitchFamily="34" charset="0"/>
                          <a:ea typeface="Times New Roman" panose="02020603050405020304" pitchFamily="18" charset="0"/>
                          <a:cs typeface="Arial" panose="020B0604020202020204" pitchFamily="34" charset="0"/>
                        </a:rPr>
                        <a:t>Table 8-1</a:t>
                      </a: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310858237"/>
                  </a:ext>
                </a:extLst>
              </a:tr>
              <a:tr h="554975">
                <a:tc gridSpan="2">
                  <a:txBody>
                    <a:bodyPr/>
                    <a:lstStyle/>
                    <a:p>
                      <a:pPr marL="0" marR="0" algn="ctr">
                        <a:lnSpc>
                          <a:spcPts val="1295"/>
                        </a:lnSpc>
                        <a:spcBef>
                          <a:spcPts val="0"/>
                        </a:spcBef>
                        <a:spcAft>
                          <a:spcPts val="0"/>
                        </a:spcAft>
                        <a:tabLst>
                          <a:tab pos="457200" algn="l"/>
                          <a:tab pos="914400" algn="l"/>
                          <a:tab pos="1371600" algn="l"/>
                          <a:tab pos="1828800" algn="l"/>
                          <a:tab pos="5029200" algn="l"/>
                        </a:tabLst>
                      </a:pPr>
                      <a:r>
                        <a:rPr lang="en-US" sz="1600" b="1" dirty="0">
                          <a:effectLst/>
                          <a:latin typeface="Arial" panose="020B0604020202020204" pitchFamily="34" charset="0"/>
                          <a:ea typeface="Times New Roman" panose="02020603050405020304" pitchFamily="18" charset="0"/>
                          <a:cs typeface="Arial" panose="020B0604020202020204" pitchFamily="34" charset="0"/>
                        </a:rPr>
                        <a:t>Critical Slope Warrants</a:t>
                      </a: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851655456"/>
                  </a:ext>
                </a:extLst>
              </a:tr>
              <a:tr h="554975">
                <a:tc>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600" b="1" dirty="0">
                          <a:effectLst/>
                          <a:latin typeface="Arial" panose="020B0604020202020204" pitchFamily="34" charset="0"/>
                          <a:ea typeface="Times New Roman" panose="02020603050405020304" pitchFamily="18" charset="0"/>
                          <a:cs typeface="Arial" panose="020B0604020202020204" pitchFamily="34" charset="0"/>
                        </a:rPr>
                        <a:t>Critical Embankment</a:t>
                      </a:r>
                    </a:p>
                    <a:p>
                      <a:pPr marL="0" marR="0" algn="ctr">
                        <a:lnSpc>
                          <a:spcPct val="100000"/>
                        </a:lnSpc>
                        <a:spcBef>
                          <a:spcPts val="0"/>
                        </a:spcBef>
                        <a:spcAft>
                          <a:spcPts val="0"/>
                        </a:spcAft>
                        <a:tabLst>
                          <a:tab pos="457200" algn="l"/>
                          <a:tab pos="914400" algn="l"/>
                          <a:tab pos="1371600" algn="l"/>
                          <a:tab pos="1828800" algn="l"/>
                          <a:tab pos="5029200" algn="l"/>
                        </a:tabLst>
                      </a:pPr>
                      <a:r>
                        <a:rPr lang="en-US" sz="1600" b="1" dirty="0">
                          <a:effectLst/>
                          <a:latin typeface="Arial" panose="020B0604020202020204" pitchFamily="34" charset="0"/>
                          <a:ea typeface="Times New Roman" panose="02020603050405020304" pitchFamily="18" charset="0"/>
                          <a:cs typeface="Arial" panose="020B0604020202020204" pitchFamily="34" charset="0"/>
                        </a:rPr>
                        <a:t>(Fill) Slopes</a:t>
                      </a: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600" b="1" dirty="0">
                          <a:effectLst/>
                          <a:latin typeface="Arial" panose="020B0604020202020204" pitchFamily="34" charset="0"/>
                          <a:ea typeface="Times New Roman" panose="02020603050405020304" pitchFamily="18" charset="0"/>
                          <a:cs typeface="Arial" panose="020B0604020202020204" pitchFamily="34" charset="0"/>
                        </a:rPr>
                        <a:t>Maximum Height Without Guide Rail</a:t>
                      </a: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77564"/>
                  </a:ext>
                </a:extLst>
              </a:tr>
              <a:tr h="402357">
                <a:tc>
                  <a:txBody>
                    <a:bodyPr/>
                    <a:lstStyle/>
                    <a:p>
                      <a:pPr marL="0" marR="0" algn="ctr">
                        <a:lnSpc>
                          <a:spcPts val="1295"/>
                        </a:lnSpc>
                        <a:spcBef>
                          <a:spcPts val="0"/>
                        </a:spcBef>
                        <a:spcAft>
                          <a:spcPts val="0"/>
                        </a:spcAft>
                        <a:tabLst>
                          <a:tab pos="457200" algn="l"/>
                          <a:tab pos="914400" algn="l"/>
                          <a:tab pos="1371600" algn="l"/>
                          <a:tab pos="1828800" algn="l"/>
                          <a:tab pos="5029200" algn="l"/>
                        </a:tabLst>
                      </a:pPr>
                      <a:r>
                        <a:rPr lang="en-US" sz="1600" b="1" dirty="0">
                          <a:effectLst/>
                          <a:latin typeface="Arial" panose="020B0604020202020204" pitchFamily="34" charset="0"/>
                          <a:ea typeface="Times New Roman" panose="02020603050405020304" pitchFamily="18" charset="0"/>
                          <a:cs typeface="Arial" panose="020B0604020202020204" pitchFamily="34" charset="0"/>
                        </a:rPr>
                        <a:t>1½ H:1V</a:t>
                      </a: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295"/>
                        </a:lnSpc>
                        <a:spcBef>
                          <a:spcPts val="0"/>
                        </a:spcBef>
                        <a:spcAft>
                          <a:spcPts val="0"/>
                        </a:spcAft>
                        <a:tabLst>
                          <a:tab pos="457200" algn="l"/>
                          <a:tab pos="914400" algn="l"/>
                          <a:tab pos="1371600" algn="l"/>
                          <a:tab pos="1828800" algn="l"/>
                          <a:tab pos="5029200" algn="l"/>
                        </a:tabLst>
                      </a:pPr>
                      <a:r>
                        <a:rPr lang="en-US" sz="1600" b="1" dirty="0">
                          <a:effectLst/>
                          <a:latin typeface="Arial" panose="020B0604020202020204" pitchFamily="34" charset="0"/>
                          <a:ea typeface="Times New Roman" panose="02020603050405020304" pitchFamily="18" charset="0"/>
                          <a:cs typeface="Arial" panose="020B0604020202020204" pitchFamily="34" charset="0"/>
                        </a:rPr>
                        <a:t>3 ft.</a:t>
                      </a: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1940409"/>
                  </a:ext>
                </a:extLst>
              </a:tr>
              <a:tr h="373541">
                <a:tc>
                  <a:txBody>
                    <a:bodyPr/>
                    <a:lstStyle/>
                    <a:p>
                      <a:pPr marL="0" marR="0" algn="ctr">
                        <a:lnSpc>
                          <a:spcPts val="1295"/>
                        </a:lnSpc>
                        <a:spcBef>
                          <a:spcPts val="0"/>
                        </a:spcBef>
                        <a:spcAft>
                          <a:spcPts val="0"/>
                        </a:spcAft>
                        <a:tabLst>
                          <a:tab pos="457200" algn="l"/>
                          <a:tab pos="914400" algn="l"/>
                          <a:tab pos="1371600" algn="l"/>
                          <a:tab pos="1828800" algn="l"/>
                          <a:tab pos="5029200" algn="l"/>
                        </a:tabLst>
                      </a:pPr>
                      <a:r>
                        <a:rPr lang="en-US" sz="1600" b="1">
                          <a:effectLst/>
                          <a:latin typeface="Arial" panose="020B0604020202020204" pitchFamily="34" charset="0"/>
                          <a:ea typeface="Times New Roman" panose="02020603050405020304" pitchFamily="18" charset="0"/>
                          <a:cs typeface="Arial" panose="020B0604020202020204" pitchFamily="34" charset="0"/>
                        </a:rPr>
                        <a:t>2H:1V</a:t>
                      </a: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295"/>
                        </a:lnSpc>
                        <a:spcBef>
                          <a:spcPts val="0"/>
                        </a:spcBef>
                        <a:spcAft>
                          <a:spcPts val="0"/>
                        </a:spcAft>
                        <a:tabLst>
                          <a:tab pos="457200" algn="l"/>
                          <a:tab pos="914400" algn="l"/>
                          <a:tab pos="1371600" algn="l"/>
                          <a:tab pos="1828800" algn="l"/>
                          <a:tab pos="5029200" algn="l"/>
                        </a:tabLst>
                      </a:pPr>
                      <a:r>
                        <a:rPr lang="en-US" sz="1600" b="1" dirty="0">
                          <a:effectLst/>
                          <a:latin typeface="Arial" panose="020B0604020202020204" pitchFamily="34" charset="0"/>
                          <a:ea typeface="Times New Roman" panose="02020603050405020304" pitchFamily="18" charset="0"/>
                          <a:cs typeface="Arial" panose="020B0604020202020204" pitchFamily="34" charset="0"/>
                        </a:rPr>
                        <a:t>6 ft.</a:t>
                      </a: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3243817"/>
                  </a:ext>
                </a:extLst>
              </a:tr>
              <a:tr h="373541">
                <a:tc>
                  <a:txBody>
                    <a:bodyPr/>
                    <a:lstStyle/>
                    <a:p>
                      <a:pPr marL="0" marR="0" algn="ctr">
                        <a:lnSpc>
                          <a:spcPts val="1295"/>
                        </a:lnSpc>
                        <a:spcBef>
                          <a:spcPts val="0"/>
                        </a:spcBef>
                        <a:spcAft>
                          <a:spcPts val="0"/>
                        </a:spcAft>
                        <a:tabLst>
                          <a:tab pos="457200" algn="l"/>
                          <a:tab pos="914400" algn="l"/>
                          <a:tab pos="1371600" algn="l"/>
                          <a:tab pos="1828800" algn="l"/>
                          <a:tab pos="5029200" algn="l"/>
                        </a:tabLst>
                      </a:pPr>
                      <a:r>
                        <a:rPr lang="en-US" sz="1600" b="1">
                          <a:effectLst/>
                          <a:latin typeface="Arial" panose="020B0604020202020204" pitchFamily="34" charset="0"/>
                          <a:ea typeface="Times New Roman" panose="02020603050405020304" pitchFamily="18" charset="0"/>
                          <a:cs typeface="Arial" panose="020B0604020202020204" pitchFamily="34" charset="0"/>
                        </a:rPr>
                        <a:t>2½ H:1V</a:t>
                      </a: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ts val="1295"/>
                        </a:lnSpc>
                        <a:spcBef>
                          <a:spcPts val="0"/>
                        </a:spcBef>
                        <a:spcAft>
                          <a:spcPts val="0"/>
                        </a:spcAft>
                        <a:tabLst>
                          <a:tab pos="457200" algn="l"/>
                          <a:tab pos="914400" algn="l"/>
                          <a:tab pos="1371600" algn="l"/>
                          <a:tab pos="1828800" algn="l"/>
                          <a:tab pos="5029200" algn="l"/>
                        </a:tabLst>
                      </a:pPr>
                      <a:r>
                        <a:rPr lang="en-US" sz="1600" b="1" dirty="0">
                          <a:effectLst/>
                          <a:latin typeface="Arial" panose="020B0604020202020204" pitchFamily="34" charset="0"/>
                          <a:ea typeface="Times New Roman" panose="02020603050405020304" pitchFamily="18" charset="0"/>
                          <a:cs typeface="Arial" panose="020B0604020202020204" pitchFamily="34" charset="0"/>
                        </a:rPr>
                        <a:t>9 ft.</a:t>
                      </a: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348061007"/>
                  </a:ext>
                </a:extLst>
              </a:tr>
            </a:tbl>
          </a:graphicData>
        </a:graphic>
      </p:graphicFrame>
    </p:spTree>
    <p:extLst>
      <p:ext uri="{BB962C8B-B14F-4D97-AF65-F5344CB8AC3E}">
        <p14:creationId xmlns:p14="http://schemas.microsoft.com/office/powerpoint/2010/main" val="17864702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3200" b="1" dirty="0">
                <a:solidFill>
                  <a:srgbClr val="000099"/>
                </a:solidFill>
                <a:latin typeface="Arial" panose="020B0604020202020204" pitchFamily="34" charset="0"/>
                <a:cs typeface="Arial" panose="020B0604020202020204" pitchFamily="34" charset="0"/>
              </a:rPr>
              <a:t>Fixed Objects That Warrant Guide Rail </a:t>
            </a:r>
          </a:p>
        </p:txBody>
      </p:sp>
      <p:sp>
        <p:nvSpPr>
          <p:cNvPr id="40963" name="Rectangle 3"/>
          <p:cNvSpPr>
            <a:spLocks noGrp="1" noChangeArrowheads="1"/>
          </p:cNvSpPr>
          <p:nvPr>
            <p:ph type="body" idx="1"/>
          </p:nvPr>
        </p:nvSpPr>
        <p:spPr>
          <a:xfrm>
            <a:off x="1066800" y="1410711"/>
            <a:ext cx="7086600" cy="4525963"/>
          </a:xfrm>
        </p:spPr>
        <p:txBody>
          <a:bodyPr/>
          <a:lstStyle/>
          <a:p>
            <a:pPr eaLnBrk="1" hangingPunct="1">
              <a:spcBef>
                <a:spcPts val="0"/>
              </a:spcBef>
              <a:spcAft>
                <a:spcPts val="1200"/>
              </a:spcAft>
            </a:pPr>
            <a:r>
              <a:rPr lang="en-US" sz="2400" b="1" dirty="0"/>
              <a:t>Overhead sign supports (protect even when outside clear zone)</a:t>
            </a:r>
          </a:p>
          <a:p>
            <a:pPr eaLnBrk="1" hangingPunct="1">
              <a:spcBef>
                <a:spcPts val="0"/>
              </a:spcBef>
              <a:spcAft>
                <a:spcPts val="1200"/>
              </a:spcAft>
            </a:pPr>
            <a:r>
              <a:rPr lang="en-US" sz="2400" b="1" dirty="0"/>
              <a:t>Concrete pedestals extending &gt; 4” above ground.</a:t>
            </a:r>
          </a:p>
          <a:p>
            <a:pPr eaLnBrk="1" hangingPunct="1">
              <a:spcBef>
                <a:spcPts val="0"/>
              </a:spcBef>
              <a:spcAft>
                <a:spcPts val="1200"/>
              </a:spcAft>
            </a:pPr>
            <a:r>
              <a:rPr lang="en-US" sz="2400" b="1" dirty="0"/>
              <a:t>Bridge piers</a:t>
            </a:r>
          </a:p>
          <a:p>
            <a:pPr eaLnBrk="1" hangingPunct="1">
              <a:spcBef>
                <a:spcPts val="0"/>
              </a:spcBef>
              <a:spcAft>
                <a:spcPts val="1200"/>
              </a:spcAft>
            </a:pPr>
            <a:r>
              <a:rPr lang="en-US" sz="2400" b="1" dirty="0"/>
              <a:t>Abutments</a:t>
            </a:r>
          </a:p>
          <a:p>
            <a:pPr eaLnBrk="1" hangingPunct="1">
              <a:spcBef>
                <a:spcPts val="0"/>
              </a:spcBef>
              <a:spcAft>
                <a:spcPts val="1200"/>
              </a:spcAft>
            </a:pPr>
            <a:r>
              <a:rPr lang="en-US" sz="2400" b="1" dirty="0"/>
              <a:t>Ends of parapets &amp; railings</a:t>
            </a:r>
          </a:p>
          <a:p>
            <a:pPr eaLnBrk="1" hangingPunct="1">
              <a:spcBef>
                <a:spcPts val="0"/>
              </a:spcBef>
              <a:spcAft>
                <a:spcPts val="1200"/>
              </a:spcAft>
            </a:pPr>
            <a:r>
              <a:rPr lang="en-US" sz="2400" b="1" dirty="0"/>
              <a:t>Wood poles or posts with cross sectional area &gt; 50 sq. inches (8 inch diameter)</a:t>
            </a:r>
          </a:p>
          <a:p>
            <a:pPr eaLnBrk="1" hangingPunct="1">
              <a:spcBef>
                <a:spcPts val="0"/>
              </a:spcBef>
              <a:spcAft>
                <a:spcPts val="1200"/>
              </a:spcAft>
            </a:pPr>
            <a:r>
              <a:rPr lang="en-US" sz="2400" b="1" dirty="0"/>
              <a:t>Drainage structures</a:t>
            </a:r>
          </a:p>
        </p:txBody>
      </p:sp>
      <p:sp>
        <p:nvSpPr>
          <p:cNvPr id="2" name="Slide Number Placeholder 1"/>
          <p:cNvSpPr>
            <a:spLocks noGrp="1"/>
          </p:cNvSpPr>
          <p:nvPr>
            <p:ph type="sldNum" sz="quarter" idx="12"/>
          </p:nvPr>
        </p:nvSpPr>
        <p:spPr/>
        <p:txBody>
          <a:bodyPr/>
          <a:lstStyle/>
          <a:p>
            <a:fld id="{1E5F81F0-EA01-437F-B6BE-E0F7829543C5}"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3200" b="1" dirty="0">
                <a:solidFill>
                  <a:srgbClr val="000099"/>
                </a:solidFill>
                <a:latin typeface="Arial" panose="020B0604020202020204" pitchFamily="34" charset="0"/>
                <a:cs typeface="Arial" panose="020B0604020202020204" pitchFamily="34" charset="0"/>
              </a:rPr>
              <a:t>Fixed Objects</a:t>
            </a:r>
          </a:p>
        </p:txBody>
      </p:sp>
      <p:sp>
        <p:nvSpPr>
          <p:cNvPr id="41987" name="Rectangle 3"/>
          <p:cNvSpPr>
            <a:spLocks noGrp="1" noChangeArrowheads="1"/>
          </p:cNvSpPr>
          <p:nvPr>
            <p:ph type="body" sz="half" idx="1"/>
          </p:nvPr>
        </p:nvSpPr>
        <p:spPr>
          <a:xfrm>
            <a:off x="457200" y="1600200"/>
            <a:ext cx="3505200" cy="3776663"/>
          </a:xfrm>
        </p:spPr>
        <p:txBody>
          <a:bodyPr/>
          <a:lstStyle/>
          <a:p>
            <a:pPr marL="0" indent="0" eaLnBrk="1" hangingPunct="1">
              <a:spcBef>
                <a:spcPts val="0"/>
              </a:spcBef>
              <a:buNone/>
            </a:pPr>
            <a:r>
              <a:rPr lang="en-US" sz="2000" b="1" dirty="0"/>
              <a:t>In no case shall breakaway, bendaway or non-breakaway design supports, highway lighting, trees, utility poles, fire hydrants, mailboxes &amp; signs on new or upgraded guide rail installations remain in front of guide rail.</a:t>
            </a:r>
          </a:p>
        </p:txBody>
      </p:sp>
      <p:pic>
        <p:nvPicPr>
          <p:cNvPr id="41988" name="Picture 11" descr="P1010015"/>
          <p:cNvPicPr>
            <a:picLocks noGrp="1" noChangeAspect="1" noChangeArrowheads="1"/>
          </p:cNvPicPr>
          <p:nvPr>
            <p:ph sz="half" idx="2"/>
          </p:nvPr>
        </p:nvPicPr>
        <p:blipFill>
          <a:blip r:embed="rId2"/>
          <a:srcRect/>
          <a:stretch>
            <a:fillRect/>
          </a:stretch>
        </p:blipFill>
        <p:spPr>
          <a:xfrm>
            <a:off x="3962400" y="1833563"/>
            <a:ext cx="4724400" cy="3543300"/>
          </a:xfrm>
        </p:spPr>
      </p:pic>
      <p:sp>
        <p:nvSpPr>
          <p:cNvPr id="2" name="Slide Number Placeholder 1"/>
          <p:cNvSpPr>
            <a:spLocks noGrp="1"/>
          </p:cNvSpPr>
          <p:nvPr>
            <p:ph type="sldNum" sz="quarter" idx="12"/>
          </p:nvPr>
        </p:nvSpPr>
        <p:spPr/>
        <p:txBody>
          <a:bodyPr/>
          <a:lstStyle/>
          <a:p>
            <a:fld id="{E074887A-4762-4810-8C55-0FF446CA4BAB}"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7924800" cy="563562"/>
          </a:xfrm>
        </p:spPr>
        <p:txBody>
          <a:bodyPr/>
          <a:lstStyle/>
          <a:p>
            <a:pPr eaLnBrk="1" hangingPunct="1"/>
            <a:r>
              <a:rPr lang="en-US" b="1" dirty="0">
                <a:solidFill>
                  <a:srgbClr val="C00000"/>
                </a:solidFill>
                <a:latin typeface="Arial" panose="020B0604020202020204" pitchFamily="34" charset="0"/>
                <a:cs typeface="Arial" panose="020B0604020202020204" pitchFamily="34" charset="0"/>
              </a:rPr>
              <a:t>Trees</a:t>
            </a:r>
          </a:p>
        </p:txBody>
      </p:sp>
      <p:sp>
        <p:nvSpPr>
          <p:cNvPr id="43011" name="Rectangle 3"/>
          <p:cNvSpPr>
            <a:spLocks noGrp="1" noChangeArrowheads="1"/>
          </p:cNvSpPr>
          <p:nvPr>
            <p:ph type="body" idx="1"/>
          </p:nvPr>
        </p:nvSpPr>
        <p:spPr>
          <a:xfrm>
            <a:off x="732263" y="950912"/>
            <a:ext cx="7679473" cy="5181600"/>
          </a:xfrm>
        </p:spPr>
        <p:txBody>
          <a:bodyPr/>
          <a:lstStyle/>
          <a:p>
            <a:pPr eaLnBrk="1" hangingPunct="1">
              <a:spcAft>
                <a:spcPts val="600"/>
              </a:spcAft>
            </a:pPr>
            <a:r>
              <a:rPr lang="en-US" sz="2000" b="1" dirty="0"/>
              <a:t>Any size diameter considered fixed object</a:t>
            </a:r>
          </a:p>
          <a:p>
            <a:pPr eaLnBrk="1" hangingPunct="1">
              <a:spcAft>
                <a:spcPts val="600"/>
              </a:spcAft>
            </a:pPr>
            <a:r>
              <a:rPr lang="en-US" sz="2000" b="1" dirty="0"/>
              <a:t>Trees  are not a warranting obstruction for guide rail since guide rail is not installed solely for shielding trees.</a:t>
            </a:r>
          </a:p>
          <a:p>
            <a:pPr eaLnBrk="1" hangingPunct="1">
              <a:spcAft>
                <a:spcPts val="600"/>
              </a:spcAft>
            </a:pPr>
            <a:r>
              <a:rPr lang="en-US" sz="2000" b="1" dirty="0"/>
              <a:t>Existing trees &lt; 4’ from back of rail element shall be removed, regardless of size.</a:t>
            </a:r>
          </a:p>
          <a:p>
            <a:pPr eaLnBrk="1" hangingPunct="1">
              <a:spcAft>
                <a:spcPts val="600"/>
              </a:spcAft>
            </a:pPr>
            <a:r>
              <a:rPr lang="en-US" sz="2000" b="1" dirty="0"/>
              <a:t>Trees that should be removed from clear zone:</a:t>
            </a:r>
          </a:p>
          <a:p>
            <a:pPr lvl="1" eaLnBrk="1" hangingPunct="1">
              <a:spcAft>
                <a:spcPts val="600"/>
              </a:spcAft>
              <a:buFont typeface="Wingdings" pitchFamily="2" charset="2"/>
              <a:buChar char="v"/>
            </a:pPr>
            <a:r>
              <a:rPr lang="en-US" sz="2000" b="1" dirty="0"/>
              <a:t>Block or obscure horizontal sight distance </a:t>
            </a:r>
          </a:p>
          <a:p>
            <a:pPr lvl="1" eaLnBrk="1" hangingPunct="1">
              <a:spcAft>
                <a:spcPts val="600"/>
              </a:spcAft>
              <a:buFont typeface="Wingdings" pitchFamily="2" charset="2"/>
              <a:buChar char="v"/>
            </a:pPr>
            <a:r>
              <a:rPr lang="en-US" sz="2000" b="1" dirty="0"/>
              <a:t>Sick &amp; diseased trees beyond reasonable repair</a:t>
            </a:r>
          </a:p>
          <a:p>
            <a:pPr lvl="1" eaLnBrk="1" hangingPunct="1">
              <a:spcAft>
                <a:spcPts val="600"/>
              </a:spcAft>
              <a:buFont typeface="Wingdings" pitchFamily="2" charset="2"/>
              <a:buChar char="v"/>
            </a:pPr>
            <a:r>
              <a:rPr lang="en-US" sz="2000" b="1" dirty="0"/>
              <a:t>Dead trees</a:t>
            </a:r>
          </a:p>
          <a:p>
            <a:pPr lvl="1" eaLnBrk="1" hangingPunct="1">
              <a:spcAft>
                <a:spcPts val="600"/>
              </a:spcAft>
              <a:buFont typeface="Wingdings" pitchFamily="2" charset="2"/>
              <a:buChar char="v"/>
            </a:pPr>
            <a:r>
              <a:rPr lang="en-US" sz="2000" b="1" dirty="0"/>
              <a:t>Significant accident history</a:t>
            </a:r>
          </a:p>
          <a:p>
            <a:pPr eaLnBrk="1" hangingPunct="1">
              <a:spcAft>
                <a:spcPts val="600"/>
              </a:spcAft>
            </a:pPr>
            <a:endParaRPr lang="en-US" sz="2000" b="1" dirty="0"/>
          </a:p>
        </p:txBody>
      </p:sp>
      <p:sp>
        <p:nvSpPr>
          <p:cNvPr id="2" name="Slide Number Placeholder 1"/>
          <p:cNvSpPr>
            <a:spLocks noGrp="1"/>
          </p:cNvSpPr>
          <p:nvPr>
            <p:ph type="sldNum" sz="quarter" idx="12"/>
          </p:nvPr>
        </p:nvSpPr>
        <p:spPr/>
        <p:txBody>
          <a:bodyPr/>
          <a:lstStyle/>
          <a:p>
            <a:fld id="{1E5F81F0-EA01-437F-B6BE-E0F7829543C5}" type="slidenum">
              <a:rPr lang="en-US" smtClean="0"/>
              <a:pPr/>
              <a:t>54</a:t>
            </a:fld>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sz="quarter"/>
          </p:nvPr>
        </p:nvSpPr>
        <p:spPr>
          <a:xfrm>
            <a:off x="800100" y="381000"/>
            <a:ext cx="7543800" cy="1143000"/>
          </a:xfrm>
        </p:spPr>
        <p:txBody>
          <a:bodyPr/>
          <a:lstStyle/>
          <a:p>
            <a:pPr eaLnBrk="1" hangingPunct="1"/>
            <a:r>
              <a:rPr lang="en-US" sz="3200" b="1" dirty="0">
                <a:solidFill>
                  <a:srgbClr val="C00000"/>
                </a:solidFill>
                <a:latin typeface="Arial" panose="020B0604020202020204" pitchFamily="34" charset="0"/>
                <a:cs typeface="Arial" panose="020B0604020202020204" pitchFamily="34" charset="0"/>
              </a:rPr>
              <a:t>Remove Trees And Vegetation 4’ Behind Guide Rail</a:t>
            </a:r>
          </a:p>
        </p:txBody>
      </p:sp>
      <p:pic>
        <p:nvPicPr>
          <p:cNvPr id="44035" name="Picture 8" descr="P5140025"/>
          <p:cNvPicPr>
            <a:picLocks noGrp="1" noChangeAspect="1" noChangeArrowheads="1"/>
          </p:cNvPicPr>
          <p:nvPr>
            <p:ph sz="quarter" idx="1"/>
          </p:nvPr>
        </p:nvPicPr>
        <p:blipFill>
          <a:blip r:embed="rId2"/>
          <a:srcRect/>
          <a:stretch>
            <a:fillRect/>
          </a:stretch>
        </p:blipFill>
        <p:spPr>
          <a:xfrm>
            <a:off x="1020763" y="1600200"/>
            <a:ext cx="2914650" cy="2185988"/>
          </a:xfrm>
        </p:spPr>
      </p:pic>
      <p:pic>
        <p:nvPicPr>
          <p:cNvPr id="44036" name="Picture 10" descr="P5140066"/>
          <p:cNvPicPr>
            <a:picLocks noGrp="1" noChangeAspect="1" noChangeArrowheads="1"/>
          </p:cNvPicPr>
          <p:nvPr>
            <p:ph sz="quarter" idx="3"/>
          </p:nvPr>
        </p:nvPicPr>
        <p:blipFill>
          <a:blip r:embed="rId3"/>
          <a:srcRect/>
          <a:stretch>
            <a:fillRect/>
          </a:stretch>
        </p:blipFill>
        <p:spPr>
          <a:xfrm>
            <a:off x="1017588" y="3938588"/>
            <a:ext cx="2917825" cy="2187575"/>
          </a:xfrm>
        </p:spPr>
      </p:pic>
      <p:pic>
        <p:nvPicPr>
          <p:cNvPr id="44037" name="Picture 15" descr="P2200055"/>
          <p:cNvPicPr>
            <a:picLocks noGrp="1" noChangeAspect="1" noChangeArrowheads="1"/>
          </p:cNvPicPr>
          <p:nvPr>
            <p:ph sz="quarter" idx="2"/>
          </p:nvPr>
        </p:nvPicPr>
        <p:blipFill>
          <a:blip r:embed="rId4"/>
          <a:srcRect/>
          <a:stretch>
            <a:fillRect/>
          </a:stretch>
        </p:blipFill>
        <p:spPr>
          <a:xfrm>
            <a:off x="4191000" y="1998663"/>
            <a:ext cx="4648200" cy="3487737"/>
          </a:xfrm>
        </p:spPr>
      </p:pic>
      <p:sp>
        <p:nvSpPr>
          <p:cNvPr id="2" name="Slide Number Placeholder 1"/>
          <p:cNvSpPr>
            <a:spLocks noGrp="1"/>
          </p:cNvSpPr>
          <p:nvPr>
            <p:ph type="sldNum" sz="quarter" idx="12"/>
          </p:nvPr>
        </p:nvSpPr>
        <p:spPr/>
        <p:txBody>
          <a:bodyPr/>
          <a:lstStyle/>
          <a:p>
            <a:fld id="{BB8471A2-42EB-4887-B00C-F87F79E4C169}"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715962"/>
          </a:xfrm>
        </p:spPr>
        <p:txBody>
          <a:bodyPr/>
          <a:lstStyle/>
          <a:p>
            <a:pPr eaLnBrk="1" hangingPunct="1"/>
            <a:r>
              <a:rPr lang="en-US" sz="3200" b="1" dirty="0">
                <a:solidFill>
                  <a:srgbClr val="000099"/>
                </a:solidFill>
                <a:latin typeface="Arial" panose="020B0604020202020204" pitchFamily="34" charset="0"/>
                <a:cs typeface="Arial" panose="020B0604020202020204" pitchFamily="34" charset="0"/>
              </a:rPr>
              <a:t>Utility Poles</a:t>
            </a:r>
          </a:p>
        </p:txBody>
      </p:sp>
      <p:sp>
        <p:nvSpPr>
          <p:cNvPr id="52227" name="Rectangle 3"/>
          <p:cNvSpPr>
            <a:spLocks noGrp="1" noChangeArrowheads="1"/>
          </p:cNvSpPr>
          <p:nvPr>
            <p:ph type="body" idx="1"/>
          </p:nvPr>
        </p:nvSpPr>
        <p:spPr>
          <a:xfrm>
            <a:off x="457200" y="990600"/>
            <a:ext cx="7924800" cy="5135563"/>
          </a:xfrm>
        </p:spPr>
        <p:txBody>
          <a:bodyPr/>
          <a:lstStyle/>
          <a:p>
            <a:pPr eaLnBrk="1" hangingPunct="1">
              <a:lnSpc>
                <a:spcPct val="90000"/>
              </a:lnSpc>
              <a:spcBef>
                <a:spcPts val="0"/>
              </a:spcBef>
              <a:spcAft>
                <a:spcPts val="1800"/>
              </a:spcAft>
            </a:pPr>
            <a:r>
              <a:rPr lang="en-US" sz="2000" b="1" dirty="0"/>
              <a:t>Although they have cross sectional area &gt; 50 Sq. Inches (8” diameter), they should not be handled the same way as other warranting obstructions</a:t>
            </a:r>
          </a:p>
          <a:p>
            <a:pPr eaLnBrk="1" hangingPunct="1">
              <a:lnSpc>
                <a:spcPct val="90000"/>
              </a:lnSpc>
              <a:spcBef>
                <a:spcPts val="0"/>
              </a:spcBef>
              <a:spcAft>
                <a:spcPts val="1800"/>
              </a:spcAft>
            </a:pPr>
            <a:r>
              <a:rPr lang="en-US" sz="2000" b="1" dirty="0"/>
              <a:t>Locate as close to ROW line as practical</a:t>
            </a:r>
          </a:p>
          <a:p>
            <a:pPr eaLnBrk="1" hangingPunct="1">
              <a:lnSpc>
                <a:spcPct val="90000"/>
              </a:lnSpc>
              <a:spcBef>
                <a:spcPts val="0"/>
              </a:spcBef>
              <a:spcAft>
                <a:spcPts val="1800"/>
              </a:spcAft>
            </a:pPr>
            <a:r>
              <a:rPr lang="en-US" sz="2000" b="1" dirty="0"/>
              <a:t>Utility pole offset reference: </a:t>
            </a:r>
            <a:r>
              <a:rPr lang="en-US" sz="2000" b="1" i="1" dirty="0">
                <a:solidFill>
                  <a:srgbClr val="C00000"/>
                </a:solidFill>
              </a:rPr>
              <a:t>Utility Accommodation Regulation (NJ 16:25)</a:t>
            </a:r>
          </a:p>
          <a:p>
            <a:pPr eaLnBrk="1" hangingPunct="1">
              <a:lnSpc>
                <a:spcPct val="90000"/>
              </a:lnSpc>
              <a:spcBef>
                <a:spcPts val="0"/>
              </a:spcBef>
              <a:spcAft>
                <a:spcPts val="1800"/>
              </a:spcAft>
            </a:pPr>
            <a:r>
              <a:rPr lang="en-US" sz="2000" b="1" dirty="0"/>
              <a:t>Quick Ref: </a:t>
            </a:r>
            <a:r>
              <a:rPr lang="en-US" sz="2000" b="1" i="1" dirty="0">
                <a:solidFill>
                  <a:srgbClr val="C00000"/>
                </a:solidFill>
              </a:rPr>
              <a:t>NJDOT Design Criteria for Above Ground Utilities</a:t>
            </a:r>
            <a:endParaRPr lang="en-US" sz="2000" b="1" dirty="0"/>
          </a:p>
          <a:p>
            <a:pPr eaLnBrk="1" hangingPunct="1">
              <a:lnSpc>
                <a:spcPct val="90000"/>
              </a:lnSpc>
              <a:spcBef>
                <a:spcPts val="0"/>
              </a:spcBef>
              <a:spcAft>
                <a:spcPts val="1800"/>
              </a:spcAft>
            </a:pPr>
            <a:r>
              <a:rPr lang="en-US" sz="2000" b="1" dirty="0"/>
              <a:t>Any utility pole that has been struck 3 or more times within 3 years should require corrective action.  This also includes neighboring poles</a:t>
            </a:r>
          </a:p>
          <a:p>
            <a:pPr eaLnBrk="1" hangingPunct="1">
              <a:lnSpc>
                <a:spcPct val="90000"/>
              </a:lnSpc>
              <a:spcBef>
                <a:spcPts val="0"/>
              </a:spcBef>
              <a:spcAft>
                <a:spcPts val="1800"/>
              </a:spcAft>
            </a:pPr>
            <a:r>
              <a:rPr lang="en-US" sz="2000" b="1" dirty="0"/>
              <a:t>Do not place in small islands, gore areas or on outside of sharp horizontal curves</a:t>
            </a:r>
          </a:p>
          <a:p>
            <a:pPr eaLnBrk="1" hangingPunct="1">
              <a:lnSpc>
                <a:spcPct val="90000"/>
              </a:lnSpc>
              <a:spcBef>
                <a:spcPts val="0"/>
              </a:spcBef>
              <a:spcAft>
                <a:spcPts val="1800"/>
              </a:spcAft>
            </a:pPr>
            <a:r>
              <a:rPr lang="en-US" sz="2000" b="1" dirty="0"/>
              <a:t>Do not place poles (new or old) in front of guide rail</a:t>
            </a:r>
            <a:endParaRPr lang="en-US" sz="2400" dirty="0"/>
          </a:p>
          <a:p>
            <a:pPr eaLnBrk="1" hangingPunct="1">
              <a:lnSpc>
                <a:spcPct val="90000"/>
              </a:lnSpc>
              <a:spcBef>
                <a:spcPts val="0"/>
              </a:spcBef>
              <a:spcAft>
                <a:spcPts val="1800"/>
              </a:spcAft>
            </a:pPr>
            <a:endParaRPr lang="en-US" sz="2400" dirty="0"/>
          </a:p>
        </p:txBody>
      </p:sp>
      <p:sp>
        <p:nvSpPr>
          <p:cNvPr id="2" name="Slide Number Placeholder 1"/>
          <p:cNvSpPr>
            <a:spLocks noGrp="1"/>
          </p:cNvSpPr>
          <p:nvPr>
            <p:ph type="sldNum" sz="quarter" idx="12"/>
          </p:nvPr>
        </p:nvSpPr>
        <p:spPr/>
        <p:txBody>
          <a:bodyPr/>
          <a:lstStyle/>
          <a:p>
            <a:fld id="{1E5F81F0-EA01-437F-B6BE-E0F7829543C5}" type="slidenum">
              <a:rPr lang="en-US" smtClean="0"/>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28600" y="274638"/>
            <a:ext cx="8610600" cy="944562"/>
          </a:xfrm>
        </p:spPr>
        <p:txBody>
          <a:bodyPr/>
          <a:lstStyle/>
          <a:p>
            <a:pPr eaLnBrk="1" hangingPunct="1"/>
            <a:r>
              <a:rPr lang="en-US" sz="3200" b="1" dirty="0">
                <a:solidFill>
                  <a:srgbClr val="000099"/>
                </a:solidFill>
                <a:latin typeface="Arial" panose="020B0604020202020204" pitchFamily="34" charset="0"/>
                <a:cs typeface="Arial" panose="020B0604020202020204" pitchFamily="34" charset="0"/>
              </a:rPr>
              <a:t>Where Utility Poles Are Placed</a:t>
            </a:r>
            <a:br>
              <a:rPr lang="en-US" sz="3200" b="1" dirty="0">
                <a:solidFill>
                  <a:srgbClr val="000099"/>
                </a:solidFill>
                <a:latin typeface="Arial" panose="020B0604020202020204" pitchFamily="34" charset="0"/>
                <a:cs typeface="Arial" panose="020B0604020202020204" pitchFamily="34" charset="0"/>
              </a:rPr>
            </a:br>
            <a:r>
              <a:rPr lang="en-US" sz="3200" b="1" dirty="0">
                <a:solidFill>
                  <a:srgbClr val="000099"/>
                </a:solidFill>
                <a:latin typeface="Arial" panose="020B0604020202020204" pitchFamily="34" charset="0"/>
                <a:cs typeface="Arial" panose="020B0604020202020204" pitchFamily="34" charset="0"/>
              </a:rPr>
              <a:t>Behind Guide Rail</a:t>
            </a:r>
          </a:p>
        </p:txBody>
      </p:sp>
      <p:sp>
        <p:nvSpPr>
          <p:cNvPr id="53251" name="Rectangle 3"/>
          <p:cNvSpPr>
            <a:spLocks noGrp="1" noChangeArrowheads="1"/>
          </p:cNvSpPr>
          <p:nvPr>
            <p:ph type="body" idx="1"/>
          </p:nvPr>
        </p:nvSpPr>
        <p:spPr>
          <a:xfrm>
            <a:off x="1066800" y="1364384"/>
            <a:ext cx="6705600" cy="5334000"/>
          </a:xfrm>
        </p:spPr>
        <p:txBody>
          <a:bodyPr/>
          <a:lstStyle/>
          <a:p>
            <a:pPr eaLnBrk="1" hangingPunct="1">
              <a:lnSpc>
                <a:spcPct val="90000"/>
              </a:lnSpc>
              <a:spcBef>
                <a:spcPts val="0"/>
              </a:spcBef>
              <a:spcAft>
                <a:spcPts val="1800"/>
              </a:spcAft>
            </a:pPr>
            <a:r>
              <a:rPr lang="en-US" sz="2400" b="1" dirty="0"/>
              <a:t>Desirably, face of pole should be ≥ 4’ from face of rail.</a:t>
            </a:r>
          </a:p>
          <a:p>
            <a:pPr eaLnBrk="1" hangingPunct="1">
              <a:lnSpc>
                <a:spcPct val="90000"/>
              </a:lnSpc>
              <a:spcBef>
                <a:spcPts val="0"/>
              </a:spcBef>
              <a:spcAft>
                <a:spcPts val="1800"/>
              </a:spcAft>
            </a:pPr>
            <a:r>
              <a:rPr lang="en-US" sz="2400" b="1" dirty="0"/>
              <a:t>Where &lt; 4’, provide reduced post spacing - face of pole 1.5’ min. from face of rail.</a:t>
            </a:r>
          </a:p>
          <a:p>
            <a:pPr eaLnBrk="1" hangingPunct="1">
              <a:lnSpc>
                <a:spcPct val="90000"/>
              </a:lnSpc>
              <a:spcBef>
                <a:spcPts val="0"/>
              </a:spcBef>
              <a:spcAft>
                <a:spcPts val="1800"/>
              </a:spcAft>
            </a:pPr>
            <a:r>
              <a:rPr lang="en-US" sz="2400" b="1" dirty="0"/>
              <a:t>Where pole is located directly behind guide rail post, use 6” min. pole offset from back of post.  </a:t>
            </a:r>
          </a:p>
          <a:p>
            <a:pPr eaLnBrk="1" hangingPunct="1">
              <a:lnSpc>
                <a:spcPct val="90000"/>
              </a:lnSpc>
              <a:spcBef>
                <a:spcPts val="0"/>
              </a:spcBef>
              <a:spcAft>
                <a:spcPts val="1800"/>
              </a:spcAft>
            </a:pPr>
            <a:r>
              <a:rPr lang="en-US" sz="2400" b="1" dirty="0"/>
              <a:t>Utility poles shall not be placed within the adjacent &amp; advanced recovery area, Figure 8-D</a:t>
            </a:r>
          </a:p>
        </p:txBody>
      </p:sp>
      <p:sp>
        <p:nvSpPr>
          <p:cNvPr id="2" name="Slide Number Placeholder 1"/>
          <p:cNvSpPr>
            <a:spLocks noGrp="1"/>
          </p:cNvSpPr>
          <p:nvPr>
            <p:ph type="sldNum" sz="quarter" idx="12"/>
          </p:nvPr>
        </p:nvSpPr>
        <p:spPr/>
        <p:txBody>
          <a:bodyPr/>
          <a:lstStyle/>
          <a:p>
            <a:fld id="{1E5F81F0-EA01-437F-B6BE-E0F7829543C5}" type="slidenum">
              <a:rPr lang="en-US" smtClean="0"/>
              <a:pPr/>
              <a:t>57</a:t>
            </a:fld>
            <a:endParaRPr lang="en-US"/>
          </a:p>
        </p:txBody>
      </p:sp>
    </p:spTree>
    <p:extLst>
      <p:ext uri="{BB962C8B-B14F-4D97-AF65-F5344CB8AC3E}">
        <p14:creationId xmlns:p14="http://schemas.microsoft.com/office/powerpoint/2010/main" val="19498552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title"/>
          </p:nvPr>
        </p:nvSpPr>
        <p:spPr/>
        <p:txBody>
          <a:bodyPr/>
          <a:lstStyle/>
          <a:p>
            <a:pPr eaLnBrk="1" hangingPunct="1"/>
            <a:r>
              <a:rPr lang="en-US" sz="3200" b="1" dirty="0">
                <a:solidFill>
                  <a:srgbClr val="000099"/>
                </a:solidFill>
                <a:latin typeface="Arial" panose="020B0604020202020204" pitchFamily="34" charset="0"/>
                <a:cs typeface="Arial" panose="020B0604020202020204" pitchFamily="34" charset="0"/>
              </a:rPr>
              <a:t>Don’t Attach Utility Pole</a:t>
            </a:r>
            <a:br>
              <a:rPr lang="en-US" sz="3200" b="1" dirty="0">
                <a:solidFill>
                  <a:srgbClr val="000099"/>
                </a:solidFill>
                <a:latin typeface="Arial" panose="020B0604020202020204" pitchFamily="34" charset="0"/>
                <a:cs typeface="Arial" panose="020B0604020202020204" pitchFamily="34" charset="0"/>
              </a:rPr>
            </a:br>
            <a:r>
              <a:rPr lang="en-US" sz="3200" b="1" dirty="0">
                <a:solidFill>
                  <a:srgbClr val="000099"/>
                </a:solidFill>
                <a:latin typeface="Arial" panose="020B0604020202020204" pitchFamily="34" charset="0"/>
                <a:cs typeface="Arial" panose="020B0604020202020204" pitchFamily="34" charset="0"/>
              </a:rPr>
              <a:t>Guy Wires to Guide Rail</a:t>
            </a:r>
          </a:p>
        </p:txBody>
      </p:sp>
      <p:pic>
        <p:nvPicPr>
          <p:cNvPr id="54275" name="Picture 12" descr="P1010205"/>
          <p:cNvPicPr>
            <a:picLocks noGrp="1" noChangeAspect="1" noChangeArrowheads="1"/>
          </p:cNvPicPr>
          <p:nvPr>
            <p:ph sz="half" idx="1"/>
          </p:nvPr>
        </p:nvPicPr>
        <p:blipFill>
          <a:blip r:embed="rId2"/>
          <a:srcRect/>
          <a:stretch>
            <a:fillRect/>
          </a:stretch>
        </p:blipFill>
        <p:spPr>
          <a:xfrm>
            <a:off x="152400" y="2119313"/>
            <a:ext cx="4343400" cy="3257550"/>
          </a:xfrm>
        </p:spPr>
      </p:pic>
      <p:pic>
        <p:nvPicPr>
          <p:cNvPr id="54276" name="Picture 15" descr="P1010202"/>
          <p:cNvPicPr>
            <a:picLocks noGrp="1" noChangeAspect="1" noChangeArrowheads="1"/>
          </p:cNvPicPr>
          <p:nvPr>
            <p:ph sz="half" idx="2"/>
          </p:nvPr>
        </p:nvPicPr>
        <p:blipFill>
          <a:blip r:embed="rId3"/>
          <a:srcRect/>
          <a:stretch>
            <a:fillRect/>
          </a:stretch>
        </p:blipFill>
        <p:spPr>
          <a:xfrm>
            <a:off x="4648200" y="2119313"/>
            <a:ext cx="4343400" cy="3257550"/>
          </a:xfrm>
        </p:spPr>
      </p:pic>
      <p:sp>
        <p:nvSpPr>
          <p:cNvPr id="2" name="Slide Number Placeholder 1"/>
          <p:cNvSpPr>
            <a:spLocks noGrp="1"/>
          </p:cNvSpPr>
          <p:nvPr>
            <p:ph type="sldNum" sz="quarter" idx="12"/>
          </p:nvPr>
        </p:nvSpPr>
        <p:spPr/>
        <p:txBody>
          <a:bodyPr/>
          <a:lstStyle/>
          <a:p>
            <a:fld id="{F8970DA4-BE35-4DE3-9E0C-7506022D6174}"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4638"/>
            <a:ext cx="8229600" cy="563562"/>
          </a:xfrm>
        </p:spPr>
        <p:txBody>
          <a:bodyPr/>
          <a:lstStyle/>
          <a:p>
            <a:pPr eaLnBrk="1" hangingPunct="1"/>
            <a:r>
              <a:rPr lang="en-US" sz="3200" b="1" dirty="0">
                <a:solidFill>
                  <a:srgbClr val="000099"/>
                </a:solidFill>
                <a:latin typeface="Arial" panose="020B0604020202020204" pitchFamily="34" charset="0"/>
                <a:cs typeface="Arial" panose="020B0604020202020204" pitchFamily="34" charset="0"/>
              </a:rPr>
              <a:t>Fire Hydrants</a:t>
            </a:r>
          </a:p>
        </p:txBody>
      </p:sp>
      <p:sp>
        <p:nvSpPr>
          <p:cNvPr id="55299" name="Rectangle 3"/>
          <p:cNvSpPr>
            <a:spLocks noGrp="1" noChangeArrowheads="1"/>
          </p:cNvSpPr>
          <p:nvPr>
            <p:ph type="body" sz="half" idx="1"/>
          </p:nvPr>
        </p:nvSpPr>
        <p:spPr>
          <a:xfrm>
            <a:off x="609600" y="990600"/>
            <a:ext cx="3581400" cy="4724400"/>
          </a:xfrm>
        </p:spPr>
        <p:txBody>
          <a:bodyPr/>
          <a:lstStyle/>
          <a:p>
            <a:pPr eaLnBrk="1" hangingPunct="1">
              <a:lnSpc>
                <a:spcPct val="90000"/>
              </a:lnSpc>
              <a:spcBef>
                <a:spcPts val="0"/>
              </a:spcBef>
              <a:spcAft>
                <a:spcPts val="1800"/>
              </a:spcAft>
            </a:pPr>
            <a:r>
              <a:rPr lang="en-US" sz="1800" b="1" dirty="0"/>
              <a:t>Fixed object that may warrant guide rail.  Same logic as utility poles</a:t>
            </a:r>
          </a:p>
          <a:p>
            <a:pPr eaLnBrk="1" hangingPunct="1">
              <a:lnSpc>
                <a:spcPct val="90000"/>
              </a:lnSpc>
              <a:spcBef>
                <a:spcPts val="0"/>
              </a:spcBef>
              <a:spcAft>
                <a:spcPts val="1800"/>
              </a:spcAft>
            </a:pPr>
            <a:r>
              <a:rPr lang="en-US" sz="1800" b="1" dirty="0"/>
              <a:t>Locate fixed objects as far from the traveled way as possible</a:t>
            </a:r>
          </a:p>
          <a:p>
            <a:pPr eaLnBrk="1" hangingPunct="1">
              <a:lnSpc>
                <a:spcPct val="90000"/>
              </a:lnSpc>
              <a:spcBef>
                <a:spcPts val="0"/>
              </a:spcBef>
              <a:spcAft>
                <a:spcPts val="1800"/>
              </a:spcAft>
            </a:pPr>
            <a:r>
              <a:rPr lang="en-US" sz="1800" b="1" dirty="0"/>
              <a:t>Do not place in front of guide rail</a:t>
            </a:r>
          </a:p>
          <a:p>
            <a:pPr eaLnBrk="1" hangingPunct="1">
              <a:lnSpc>
                <a:spcPct val="90000"/>
              </a:lnSpc>
              <a:spcBef>
                <a:spcPts val="0"/>
              </a:spcBef>
              <a:spcAft>
                <a:spcPts val="1800"/>
              </a:spcAft>
            </a:pPr>
            <a:r>
              <a:rPr lang="en-US" sz="1800" b="1" dirty="0"/>
              <a:t>Where hydrant is placed behind guide rail, raise hydrant (3’ max.) so connection can be made over the guide rail.  Less desirable treatment is provide short opening in guide rail</a:t>
            </a:r>
          </a:p>
        </p:txBody>
      </p:sp>
      <p:pic>
        <p:nvPicPr>
          <p:cNvPr id="55300" name="Picture 5" descr="P1010016"/>
          <p:cNvPicPr>
            <a:picLocks noGrp="1" noChangeAspect="1" noChangeArrowheads="1"/>
          </p:cNvPicPr>
          <p:nvPr>
            <p:ph sz="half" idx="2"/>
          </p:nvPr>
        </p:nvPicPr>
        <p:blipFill>
          <a:blip r:embed="rId2"/>
          <a:srcRect/>
          <a:stretch>
            <a:fillRect/>
          </a:stretch>
        </p:blipFill>
        <p:spPr>
          <a:xfrm>
            <a:off x="4191000" y="2005013"/>
            <a:ext cx="4495800" cy="3371850"/>
          </a:xfrm>
        </p:spPr>
      </p:pic>
      <p:sp>
        <p:nvSpPr>
          <p:cNvPr id="2" name="Slide Number Placeholder 1"/>
          <p:cNvSpPr>
            <a:spLocks noGrp="1"/>
          </p:cNvSpPr>
          <p:nvPr>
            <p:ph type="sldNum" sz="quarter" idx="12"/>
          </p:nvPr>
        </p:nvSpPr>
        <p:spPr/>
        <p:txBody>
          <a:bodyPr/>
          <a:lstStyle/>
          <a:p>
            <a:fld id="{E074887A-4762-4810-8C55-0FF446CA4BAB}"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p:txBody>
          <a:bodyPr/>
          <a:lstStyle/>
          <a:p>
            <a:pPr eaLnBrk="1" hangingPunct="1"/>
            <a:r>
              <a:rPr lang="en-US" sz="3200" b="1" dirty="0">
                <a:solidFill>
                  <a:srgbClr val="C00000"/>
                </a:solidFill>
                <a:latin typeface="Arial" panose="020B0604020202020204" pitchFamily="34" charset="0"/>
                <a:cs typeface="Arial" panose="020B0604020202020204" pitchFamily="34" charset="0"/>
              </a:rPr>
              <a:t>Guide Rail Does Not Always Work As Expected - Rollover Is A Possibility</a:t>
            </a:r>
          </a:p>
        </p:txBody>
      </p:sp>
      <p:pic>
        <p:nvPicPr>
          <p:cNvPr id="6147" name="Picture 6" descr="P3190003"/>
          <p:cNvPicPr>
            <a:picLocks noGrp="1" noChangeAspect="1" noChangeArrowheads="1"/>
          </p:cNvPicPr>
          <p:nvPr>
            <p:ph sz="quarter" idx="1"/>
          </p:nvPr>
        </p:nvPicPr>
        <p:blipFill>
          <a:blip r:embed="rId2"/>
          <a:srcRect/>
          <a:stretch>
            <a:fillRect/>
          </a:stretch>
        </p:blipFill>
        <p:spPr>
          <a:xfrm>
            <a:off x="1020763" y="1600200"/>
            <a:ext cx="2914650" cy="2185988"/>
          </a:xfrm>
        </p:spPr>
      </p:pic>
      <p:pic>
        <p:nvPicPr>
          <p:cNvPr id="6148" name="Picture 8" descr="P3190004"/>
          <p:cNvPicPr>
            <a:picLocks noGrp="1" noChangeAspect="1" noChangeArrowheads="1"/>
          </p:cNvPicPr>
          <p:nvPr>
            <p:ph sz="quarter" idx="2"/>
          </p:nvPr>
        </p:nvPicPr>
        <p:blipFill>
          <a:blip r:embed="rId3"/>
          <a:srcRect/>
          <a:stretch>
            <a:fillRect/>
          </a:stretch>
        </p:blipFill>
        <p:spPr>
          <a:xfrm>
            <a:off x="1017588" y="3938588"/>
            <a:ext cx="2917825" cy="2187575"/>
          </a:xfrm>
        </p:spPr>
      </p:pic>
      <p:pic>
        <p:nvPicPr>
          <p:cNvPr id="6149" name="Picture 10" descr="P3190008"/>
          <p:cNvPicPr>
            <a:picLocks noGrp="1" noChangeAspect="1" noChangeArrowheads="1"/>
          </p:cNvPicPr>
          <p:nvPr>
            <p:ph sz="half" idx="3"/>
          </p:nvPr>
        </p:nvPicPr>
        <p:blipFill>
          <a:blip r:embed="rId4"/>
          <a:srcRect/>
          <a:stretch>
            <a:fillRect/>
          </a:stretch>
        </p:blipFill>
        <p:spPr>
          <a:xfrm>
            <a:off x="4057649" y="1905000"/>
            <a:ext cx="4629151" cy="3471863"/>
          </a:xfrm>
        </p:spPr>
      </p:pic>
      <p:sp>
        <p:nvSpPr>
          <p:cNvPr id="2" name="Slide Number Placeholder 1"/>
          <p:cNvSpPr>
            <a:spLocks noGrp="1"/>
          </p:cNvSpPr>
          <p:nvPr>
            <p:ph type="sldNum" sz="quarter" idx="12"/>
          </p:nvPr>
        </p:nvSpPr>
        <p:spPr/>
        <p:txBody>
          <a:bodyPr/>
          <a:lstStyle/>
          <a:p>
            <a:fld id="{533CFC7B-386B-4F11-80CF-667B92D81916}"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sz="quarter"/>
          </p:nvPr>
        </p:nvSpPr>
        <p:spPr/>
        <p:txBody>
          <a:bodyPr/>
          <a:lstStyle/>
          <a:p>
            <a:pPr eaLnBrk="1" hangingPunct="1"/>
            <a:r>
              <a:rPr lang="en-US" sz="3200" b="1" dirty="0">
                <a:solidFill>
                  <a:srgbClr val="000099"/>
                </a:solidFill>
                <a:latin typeface="Arial" panose="020B0604020202020204" pitchFamily="34" charset="0"/>
                <a:cs typeface="Arial" panose="020B0604020202020204" pitchFamily="34" charset="0"/>
              </a:rPr>
              <a:t>Fire Hydrants</a:t>
            </a:r>
          </a:p>
        </p:txBody>
      </p:sp>
      <p:pic>
        <p:nvPicPr>
          <p:cNvPr id="56323" name="Picture 8" descr="P1010014"/>
          <p:cNvPicPr>
            <a:picLocks noGrp="1" noChangeAspect="1" noChangeArrowheads="1"/>
          </p:cNvPicPr>
          <p:nvPr>
            <p:ph sz="quarter" idx="1"/>
          </p:nvPr>
        </p:nvPicPr>
        <p:blipFill>
          <a:blip r:embed="rId2"/>
          <a:srcRect/>
          <a:stretch>
            <a:fillRect/>
          </a:stretch>
        </p:blipFill>
        <p:spPr>
          <a:xfrm>
            <a:off x="1020763" y="1235075"/>
            <a:ext cx="3398837" cy="2551113"/>
          </a:xfrm>
        </p:spPr>
      </p:pic>
      <p:pic>
        <p:nvPicPr>
          <p:cNvPr id="56324" name="Picture 9" descr="P1010015"/>
          <p:cNvPicPr>
            <a:picLocks noGrp="1" noChangeAspect="1" noChangeArrowheads="1"/>
          </p:cNvPicPr>
          <p:nvPr>
            <p:ph sz="quarter" idx="2"/>
          </p:nvPr>
        </p:nvPicPr>
        <p:blipFill>
          <a:blip r:embed="rId3"/>
          <a:srcRect/>
          <a:stretch>
            <a:fillRect/>
          </a:stretch>
        </p:blipFill>
        <p:spPr>
          <a:xfrm>
            <a:off x="5211763" y="1235075"/>
            <a:ext cx="3398837" cy="2551113"/>
          </a:xfrm>
        </p:spPr>
      </p:pic>
      <p:pic>
        <p:nvPicPr>
          <p:cNvPr id="56325" name="Picture 10" descr="P1010016"/>
          <p:cNvPicPr>
            <a:picLocks noGrp="1" noChangeAspect="1" noChangeArrowheads="1"/>
          </p:cNvPicPr>
          <p:nvPr>
            <p:ph sz="quarter" idx="3"/>
          </p:nvPr>
        </p:nvPicPr>
        <p:blipFill>
          <a:blip r:embed="rId4"/>
          <a:srcRect/>
          <a:stretch>
            <a:fillRect/>
          </a:stretch>
        </p:blipFill>
        <p:spPr>
          <a:xfrm>
            <a:off x="1017588" y="4076700"/>
            <a:ext cx="3402012" cy="2552700"/>
          </a:xfrm>
        </p:spPr>
      </p:pic>
      <p:pic>
        <p:nvPicPr>
          <p:cNvPr id="56326" name="Picture 11" descr="P1010017"/>
          <p:cNvPicPr>
            <a:picLocks noGrp="1" noChangeAspect="1" noChangeArrowheads="1"/>
          </p:cNvPicPr>
          <p:nvPr>
            <p:ph sz="quarter" idx="4"/>
          </p:nvPr>
        </p:nvPicPr>
        <p:blipFill>
          <a:blip r:embed="rId5"/>
          <a:srcRect/>
          <a:stretch>
            <a:fillRect/>
          </a:stretch>
        </p:blipFill>
        <p:spPr>
          <a:xfrm>
            <a:off x="5208588" y="3938588"/>
            <a:ext cx="3402012" cy="2552700"/>
          </a:xfrm>
        </p:spPr>
      </p:pic>
      <p:sp>
        <p:nvSpPr>
          <p:cNvPr id="2" name="Slide Number Placeholder 1"/>
          <p:cNvSpPr>
            <a:spLocks noGrp="1"/>
          </p:cNvSpPr>
          <p:nvPr>
            <p:ph type="sldNum" sz="quarter" idx="12"/>
          </p:nvPr>
        </p:nvSpPr>
        <p:spPr/>
        <p:txBody>
          <a:bodyPr/>
          <a:lstStyle/>
          <a:p>
            <a:fld id="{BB8471A2-42EB-4887-B00C-F87F79E4C169}"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3200" b="1" dirty="0" smtClean="0">
                <a:solidFill>
                  <a:srgbClr val="000099"/>
                </a:solidFill>
                <a:latin typeface="Arial" panose="020B0604020202020204" pitchFamily="34" charset="0"/>
                <a:cs typeface="Arial" panose="020B0604020202020204" pitchFamily="34" charset="0"/>
              </a:rPr>
              <a:t>Mailbox </a:t>
            </a:r>
            <a:r>
              <a:rPr lang="en-US" sz="3200" b="1" dirty="0">
                <a:solidFill>
                  <a:srgbClr val="000099"/>
                </a:solidFill>
                <a:latin typeface="Arial" panose="020B0604020202020204" pitchFamily="34" charset="0"/>
                <a:cs typeface="Arial" panose="020B0604020202020204" pitchFamily="34" charset="0"/>
              </a:rPr>
              <a:t>Support </a:t>
            </a:r>
          </a:p>
        </p:txBody>
      </p:sp>
      <p:pic>
        <p:nvPicPr>
          <p:cNvPr id="57347" name="Picture 7" descr="P1010030"/>
          <p:cNvPicPr>
            <a:picLocks noGrp="1" noChangeAspect="1" noChangeArrowheads="1"/>
          </p:cNvPicPr>
          <p:nvPr>
            <p:ph sz="quarter" idx="1"/>
          </p:nvPr>
        </p:nvPicPr>
        <p:blipFill>
          <a:blip r:embed="rId2"/>
          <a:srcRect/>
          <a:stretch>
            <a:fillRect/>
          </a:stretch>
        </p:blipFill>
        <p:spPr>
          <a:xfrm>
            <a:off x="355722" y="1295400"/>
            <a:ext cx="3959104" cy="2970213"/>
          </a:xfrm>
        </p:spPr>
      </p:pic>
      <p:pic>
        <p:nvPicPr>
          <p:cNvPr id="57348" name="Picture 9" descr="P9280050"/>
          <p:cNvPicPr>
            <a:picLocks noGrp="1" noChangeAspect="1" noChangeArrowheads="1"/>
          </p:cNvPicPr>
          <p:nvPr>
            <p:ph sz="quarter" idx="2"/>
          </p:nvPr>
        </p:nvPicPr>
        <p:blipFill>
          <a:blip r:embed="rId3"/>
          <a:srcRect/>
          <a:stretch>
            <a:fillRect/>
          </a:stretch>
        </p:blipFill>
        <p:spPr>
          <a:xfrm>
            <a:off x="4545878" y="1295400"/>
            <a:ext cx="3988522" cy="2986088"/>
          </a:xfrm>
        </p:spPr>
      </p:pic>
      <p:sp>
        <p:nvSpPr>
          <p:cNvPr id="57349" name="Rectangle 10"/>
          <p:cNvSpPr>
            <a:spLocks noGrp="1" noChangeArrowheads="1"/>
          </p:cNvSpPr>
          <p:nvPr>
            <p:ph type="body" sz="half" idx="3"/>
          </p:nvPr>
        </p:nvSpPr>
        <p:spPr>
          <a:xfrm>
            <a:off x="457200" y="4724400"/>
            <a:ext cx="8229600" cy="1600200"/>
          </a:xfrm>
        </p:spPr>
        <p:txBody>
          <a:bodyPr/>
          <a:lstStyle/>
          <a:p>
            <a:pPr marL="0" indent="0" eaLnBrk="1" hangingPunct="1">
              <a:buNone/>
            </a:pPr>
            <a:r>
              <a:rPr lang="en-US" sz="2400" b="1" dirty="0"/>
              <a:t>See </a:t>
            </a:r>
            <a:r>
              <a:rPr lang="en-US" sz="2400" b="1" i="1" dirty="0">
                <a:solidFill>
                  <a:srgbClr val="C00000"/>
                </a:solidFill>
              </a:rPr>
              <a:t>4</a:t>
            </a:r>
            <a:r>
              <a:rPr lang="en-US" sz="2400" b="1" i="1" baseline="30000" dirty="0">
                <a:solidFill>
                  <a:srgbClr val="C00000"/>
                </a:solidFill>
              </a:rPr>
              <a:t>th</a:t>
            </a:r>
            <a:r>
              <a:rPr lang="en-US" sz="2400" b="1" i="1" dirty="0">
                <a:solidFill>
                  <a:srgbClr val="C00000"/>
                </a:solidFill>
              </a:rPr>
              <a:t> Edition 2011 Roadside Design Guide</a:t>
            </a:r>
            <a:r>
              <a:rPr lang="en-US" sz="2400" b="1" dirty="0">
                <a:solidFill>
                  <a:srgbClr val="C00000"/>
                </a:solidFill>
              </a:rPr>
              <a:t>, </a:t>
            </a:r>
          </a:p>
          <a:p>
            <a:pPr marL="0" indent="0" eaLnBrk="1" hangingPunct="1">
              <a:buNone/>
            </a:pPr>
            <a:r>
              <a:rPr lang="en-US" sz="2400" b="1" dirty="0">
                <a:solidFill>
                  <a:srgbClr val="C00000"/>
                </a:solidFill>
              </a:rPr>
              <a:t>“Chapter 11 Erecting Mailboxes On Streets and Highways” </a:t>
            </a:r>
            <a:r>
              <a:rPr lang="en-US" sz="2400" b="1" dirty="0"/>
              <a:t>for mailbox regulations, design, &amp; details</a:t>
            </a:r>
          </a:p>
        </p:txBody>
      </p:sp>
      <p:sp>
        <p:nvSpPr>
          <p:cNvPr id="2" name="Slide Number Placeholder 1"/>
          <p:cNvSpPr>
            <a:spLocks noGrp="1"/>
          </p:cNvSpPr>
          <p:nvPr>
            <p:ph type="sldNum" sz="quarter" idx="12"/>
          </p:nvPr>
        </p:nvSpPr>
        <p:spPr/>
        <p:txBody>
          <a:bodyPr/>
          <a:lstStyle/>
          <a:p>
            <a:fld id="{9C7BCBE2-63F0-4FA5-95C0-99E7D40E0296}" type="slidenum">
              <a:rPr lang="en-US" smtClean="0"/>
              <a:pPr/>
              <a:t>61</a:t>
            </a:fld>
            <a:endParaRPr lang="en-US"/>
          </a:p>
        </p:txBody>
      </p:sp>
    </p:spTree>
    <p:extLst>
      <p:ext uri="{BB962C8B-B14F-4D97-AF65-F5344CB8AC3E}">
        <p14:creationId xmlns:p14="http://schemas.microsoft.com/office/powerpoint/2010/main" val="6893331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a:xfrm>
            <a:off x="429827" y="304800"/>
            <a:ext cx="8229600" cy="884238"/>
          </a:xfrm>
        </p:spPr>
        <p:txBody>
          <a:bodyPr/>
          <a:lstStyle/>
          <a:p>
            <a:pPr eaLnBrk="1" hangingPunct="1"/>
            <a:r>
              <a:rPr lang="en-US" sz="2800" b="1" dirty="0">
                <a:solidFill>
                  <a:srgbClr val="C00000"/>
                </a:solidFill>
              </a:rPr>
              <a:t>Guide Rail At Top Of Embankment Slope</a:t>
            </a:r>
          </a:p>
        </p:txBody>
      </p:sp>
      <p:sp>
        <p:nvSpPr>
          <p:cNvPr id="60419" name="Text Box 88"/>
          <p:cNvSpPr txBox="1">
            <a:spLocks noChangeArrowheads="1"/>
          </p:cNvSpPr>
          <p:nvPr/>
        </p:nvSpPr>
        <p:spPr bwMode="auto">
          <a:xfrm>
            <a:off x="837165" y="975150"/>
            <a:ext cx="7512050" cy="738664"/>
          </a:xfrm>
          <a:prstGeom prst="rect">
            <a:avLst/>
          </a:prstGeom>
          <a:noFill/>
          <a:ln w="9525">
            <a:noFill/>
            <a:miter lim="800000"/>
            <a:headEnd/>
            <a:tailEnd/>
          </a:ln>
        </p:spPr>
        <p:txBody>
          <a:bodyPr>
            <a:spAutoFit/>
          </a:bodyPr>
          <a:lstStyle/>
          <a:p>
            <a:pPr indent="-342900"/>
            <a:r>
              <a:rPr lang="en-US" sz="1400" b="1" dirty="0">
                <a:latin typeface="Arial" panose="020B0604020202020204" pitchFamily="34" charset="0"/>
                <a:cs typeface="Arial" panose="020B0604020202020204" pitchFamily="34" charset="0"/>
              </a:rPr>
              <a:t>Where guide rail is located at the top of an embankment slope, the posts should be a minimum of 2 ft. from the PVI to the back of the post.  When less than 2 ft. is provided, the following post lengths, shown in Table 8-3 below, should be used:</a:t>
            </a:r>
          </a:p>
        </p:txBody>
      </p:sp>
      <p:sp>
        <p:nvSpPr>
          <p:cNvPr id="60444" name="Text Box 196"/>
          <p:cNvSpPr txBox="1">
            <a:spLocks noChangeArrowheads="1"/>
          </p:cNvSpPr>
          <p:nvPr/>
        </p:nvSpPr>
        <p:spPr bwMode="auto">
          <a:xfrm>
            <a:off x="1237628" y="4950615"/>
            <a:ext cx="6821098" cy="1169551"/>
          </a:xfrm>
          <a:prstGeom prst="rect">
            <a:avLst/>
          </a:prstGeom>
          <a:noFill/>
          <a:ln w="9525">
            <a:noFill/>
            <a:miter lim="800000"/>
            <a:headEnd/>
            <a:tailEnd/>
          </a:ln>
        </p:spPr>
        <p:txBody>
          <a:bodyPr wrap="none">
            <a:spAutoFit/>
          </a:bodyPr>
          <a:lstStyle/>
          <a:p>
            <a:pPr marL="342900" indent="-342900"/>
            <a:r>
              <a:rPr lang="en-US" sz="1400" b="1" dirty="0">
                <a:latin typeface="Arial" panose="020B0604020202020204" pitchFamily="34" charset="0"/>
                <a:cs typeface="Arial" panose="020B0604020202020204" pitchFamily="34" charset="0"/>
              </a:rPr>
              <a:t>Guide rail shall be placed on slopes 10H:1V or flatter provided the rollover </a:t>
            </a:r>
          </a:p>
          <a:p>
            <a:pPr marL="342900" indent="-342900"/>
            <a:r>
              <a:rPr lang="en-US" sz="1400" b="1" dirty="0">
                <a:latin typeface="Arial" panose="020B0604020202020204" pitchFamily="34" charset="0"/>
                <a:cs typeface="Arial" panose="020B0604020202020204" pitchFamily="34" charset="0"/>
              </a:rPr>
              <a:t>between the pavement slope and the embankment slope is not greater than </a:t>
            </a:r>
          </a:p>
          <a:p>
            <a:pPr marL="342900" indent="-342900"/>
            <a:r>
              <a:rPr lang="en-US" sz="1400" b="1" dirty="0">
                <a:latin typeface="Arial" panose="020B0604020202020204" pitchFamily="34" charset="0"/>
                <a:cs typeface="Arial" panose="020B0604020202020204" pitchFamily="34" charset="0"/>
              </a:rPr>
              <a:t>10 percent.  Rollovers greater than 10 percent are more prone to occur where </a:t>
            </a:r>
          </a:p>
          <a:p>
            <a:pPr marL="342900" indent="-342900"/>
            <a:r>
              <a:rPr lang="en-US" sz="1400" b="1" dirty="0">
                <a:latin typeface="Arial" panose="020B0604020202020204" pitchFamily="34" charset="0"/>
                <a:cs typeface="Arial" panose="020B0604020202020204" pitchFamily="34" charset="0"/>
              </a:rPr>
              <a:t>superelevation slopes in opposite direction of the embankment slope.  Where </a:t>
            </a:r>
          </a:p>
          <a:p>
            <a:pPr marL="342900" indent="-342900"/>
            <a:r>
              <a:rPr lang="en-US" sz="1400" b="1" dirty="0">
                <a:latin typeface="Arial" panose="020B0604020202020204" pitchFamily="34" charset="0"/>
                <a:cs typeface="Arial" panose="020B0604020202020204" pitchFamily="34" charset="0"/>
              </a:rPr>
              <a:t>this happens, install guide rail flush to the gutter line.</a:t>
            </a:r>
          </a:p>
        </p:txBody>
      </p:sp>
      <p:sp>
        <p:nvSpPr>
          <p:cNvPr id="2" name="Slide Number Placeholder 1"/>
          <p:cNvSpPr>
            <a:spLocks noGrp="1"/>
          </p:cNvSpPr>
          <p:nvPr>
            <p:ph type="sldNum" sz="quarter" idx="12"/>
          </p:nvPr>
        </p:nvSpPr>
        <p:spPr/>
        <p:txBody>
          <a:bodyPr/>
          <a:lstStyle/>
          <a:p>
            <a:fld id="{BA025989-7A9E-467D-9C50-AC35956319B4}" type="slidenum">
              <a:rPr lang="en-US" smtClean="0"/>
              <a:pPr/>
              <a:t>62</a:t>
            </a:fld>
            <a:endParaRPr lang="en-US" dirty="0"/>
          </a:p>
        </p:txBody>
      </p:sp>
      <p:graphicFrame>
        <p:nvGraphicFramePr>
          <p:cNvPr id="3" name="Table 2">
            <a:extLst>
              <a:ext uri="{FF2B5EF4-FFF2-40B4-BE49-F238E27FC236}">
                <a16:creationId xmlns:a16="http://schemas.microsoft.com/office/drawing/2014/main" id="{4171BF32-DC80-4A47-B672-595638DB7D1A}"/>
              </a:ext>
            </a:extLst>
          </p:cNvPr>
          <p:cNvGraphicFramePr>
            <a:graphicFrameLocks noGrp="1"/>
          </p:cNvGraphicFramePr>
          <p:nvPr>
            <p:extLst/>
          </p:nvPr>
        </p:nvGraphicFramePr>
        <p:xfrm>
          <a:off x="874155" y="1863827"/>
          <a:ext cx="7203044" cy="2961377"/>
        </p:xfrm>
        <a:graphic>
          <a:graphicData uri="http://schemas.openxmlformats.org/drawingml/2006/table">
            <a:tbl>
              <a:tblPr/>
              <a:tblGrid>
                <a:gridCol w="2852034">
                  <a:extLst>
                    <a:ext uri="{9D8B030D-6E8A-4147-A177-3AD203B41FA5}">
                      <a16:colId xmlns:a16="http://schemas.microsoft.com/office/drawing/2014/main" val="820022221"/>
                    </a:ext>
                  </a:extLst>
                </a:gridCol>
                <a:gridCol w="2852034">
                  <a:extLst>
                    <a:ext uri="{9D8B030D-6E8A-4147-A177-3AD203B41FA5}">
                      <a16:colId xmlns:a16="http://schemas.microsoft.com/office/drawing/2014/main" val="958759534"/>
                    </a:ext>
                  </a:extLst>
                </a:gridCol>
                <a:gridCol w="1498976">
                  <a:extLst>
                    <a:ext uri="{9D8B030D-6E8A-4147-A177-3AD203B41FA5}">
                      <a16:colId xmlns:a16="http://schemas.microsoft.com/office/drawing/2014/main" val="4245484914"/>
                    </a:ext>
                  </a:extLst>
                </a:gridCol>
              </a:tblGrid>
              <a:tr h="263588">
                <a:tc gridSpan="3">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800" b="1" dirty="0">
                          <a:effectLst/>
                          <a:latin typeface="Arial" panose="020B0604020202020204" pitchFamily="34" charset="0"/>
                          <a:ea typeface="Times New Roman" panose="02020603050405020304" pitchFamily="18" charset="0"/>
                          <a:cs typeface="Arial" panose="020B0604020202020204" pitchFamily="34" charset="0"/>
                        </a:rPr>
                        <a:t>Table 8-3</a:t>
                      </a: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52879757"/>
                  </a:ext>
                </a:extLst>
              </a:tr>
              <a:tr h="563699">
                <a:tc gridSpan="3">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Additional Post Length Requirements Where</a:t>
                      </a:r>
                    </a:p>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Distance From PVI to Back of Post is Less Than 2 Feet</a:t>
                      </a: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62848298"/>
                  </a:ext>
                </a:extLst>
              </a:tr>
              <a:tr h="412850">
                <a:tc>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Offset from Back of Post to PVI</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Embankment Slopes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Additional Post Length</a:t>
                      </a: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6105138"/>
                  </a:ext>
                </a:extLst>
              </a:tr>
              <a:tr h="277880">
                <a:tc rowSpan="3">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Less than 2 ft. but greater</a:t>
                      </a:r>
                    </a:p>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or equal to 1 ft.</a:t>
                      </a: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6H:1V or Flatter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No Change</a:t>
                      </a: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39436"/>
                  </a:ext>
                </a:extLst>
              </a:tr>
              <a:tr h="277880">
                <a:tc vMerge="1">
                  <a:txBody>
                    <a:bodyPr/>
                    <a:lstStyle/>
                    <a:p>
                      <a:endParaRPr lang="en-US"/>
                    </a:p>
                  </a:txBody>
                  <a:tcPr/>
                </a:tc>
                <a:tc>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Steeper than 6H:1V to 3H:1V</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1 ft.</a:t>
                      </a: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9215026"/>
                  </a:ext>
                </a:extLst>
              </a:tr>
              <a:tr h="277880">
                <a:tc vMerge="1">
                  <a:txBody>
                    <a:bodyPr/>
                    <a:lstStyle/>
                    <a:p>
                      <a:endParaRPr lang="en-US"/>
                    </a:p>
                  </a:txBody>
                  <a:tcPr/>
                </a:tc>
                <a:tc>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Steeper than 3H:1V to 2H:1V</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2 ft.</a:t>
                      </a: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7349922"/>
                  </a:ext>
                </a:extLst>
              </a:tr>
              <a:tr h="277880">
                <a:tc rowSpan="3">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Less than 1 ft. or at PVI</a:t>
                      </a: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6H:1V or Flatter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1 ft.</a:t>
                      </a: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1140358"/>
                  </a:ext>
                </a:extLst>
              </a:tr>
              <a:tr h="277880">
                <a:tc vMerge="1">
                  <a:txBody>
                    <a:bodyPr/>
                    <a:lstStyle/>
                    <a:p>
                      <a:endParaRPr lang="en-US"/>
                    </a:p>
                  </a:txBody>
                  <a:tcPr/>
                </a:tc>
                <a:tc>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Steeper than 6H:1V to 3H:1V</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2 ft.</a:t>
                      </a: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7660826"/>
                  </a:ext>
                </a:extLst>
              </a:tr>
              <a:tr h="307238">
                <a:tc vMerge="1">
                  <a:txBody>
                    <a:bodyPr/>
                    <a:lstStyle/>
                    <a:p>
                      <a:endParaRPr lang="en-US"/>
                    </a:p>
                  </a:txBody>
                  <a:tcPr/>
                </a:tc>
                <a:tc>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a:effectLst/>
                          <a:latin typeface="Arial" panose="020B0604020202020204" pitchFamily="34" charset="0"/>
                          <a:ea typeface="Times New Roman" panose="02020603050405020304" pitchFamily="18" charset="0"/>
                          <a:cs typeface="Arial" panose="020B0604020202020204" pitchFamily="34" charset="0"/>
                        </a:rPr>
                        <a:t>Steeper than 3H:1V to 2H:1V</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457200" algn="l"/>
                          <a:tab pos="914400" algn="l"/>
                          <a:tab pos="1371600" algn="l"/>
                          <a:tab pos="1828800" algn="l"/>
                          <a:tab pos="5029200" algn="l"/>
                        </a:tabLst>
                      </a:pPr>
                      <a:r>
                        <a:rPr lang="en-US" sz="1400" b="1" dirty="0">
                          <a:effectLst/>
                          <a:latin typeface="Arial" panose="020B0604020202020204" pitchFamily="34" charset="0"/>
                          <a:ea typeface="Times New Roman" panose="02020603050405020304" pitchFamily="18" charset="0"/>
                          <a:cs typeface="Arial" panose="020B0604020202020204" pitchFamily="34" charset="0"/>
                        </a:rPr>
                        <a:t>3 ft.</a:t>
                      </a: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4189102614"/>
                  </a:ext>
                </a:extLst>
              </a:tr>
            </a:tbl>
          </a:graphicData>
        </a:graphic>
      </p:graphicFrame>
    </p:spTree>
    <p:extLst>
      <p:ext uri="{BB962C8B-B14F-4D97-AF65-F5344CB8AC3E}">
        <p14:creationId xmlns:p14="http://schemas.microsoft.com/office/powerpoint/2010/main" val="599554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E5F81F0-EA01-437F-B6BE-E0F7829543C5}" type="slidenum">
              <a:rPr lang="en-US" smtClean="0"/>
              <a:pPr/>
              <a:t>63</a:t>
            </a:fld>
            <a:endParaRPr lang="en-US"/>
          </a:p>
        </p:txBody>
      </p:sp>
      <p:sp>
        <p:nvSpPr>
          <p:cNvPr id="7" name="Rectangle 2">
            <a:extLst>
              <a:ext uri="{FF2B5EF4-FFF2-40B4-BE49-F238E27FC236}">
                <a16:creationId xmlns:a16="http://schemas.microsoft.com/office/drawing/2014/main" id="{BAF1DEBA-3F28-4CC7-BDF6-5C9DB8A8D89F}"/>
              </a:ext>
            </a:extLst>
          </p:cNvPr>
          <p:cNvSpPr txBox="1">
            <a:spLocks noChangeArrowheads="1"/>
          </p:cNvSpPr>
          <p:nvPr/>
        </p:nvSpPr>
        <p:spPr>
          <a:xfrm>
            <a:off x="876301" y="527731"/>
            <a:ext cx="72390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C00000"/>
                </a:solidFill>
                <a:latin typeface="Arial" panose="020B0604020202020204" pitchFamily="34" charset="0"/>
                <a:cs typeface="Arial" panose="020B0604020202020204" pitchFamily="34" charset="0"/>
              </a:rPr>
              <a:t>MGS Mash Test – 2270P (5000 </a:t>
            </a:r>
            <a:r>
              <a:rPr lang="en-US" sz="2800" b="1" dirty="0" err="1">
                <a:solidFill>
                  <a:srgbClr val="C00000"/>
                </a:solidFill>
                <a:latin typeface="Arial" panose="020B0604020202020204" pitchFamily="34" charset="0"/>
                <a:cs typeface="Arial" panose="020B0604020202020204" pitchFamily="34" charset="0"/>
              </a:rPr>
              <a:t>lb</a:t>
            </a:r>
            <a:r>
              <a:rPr lang="en-US" sz="2800" b="1" dirty="0">
                <a:solidFill>
                  <a:srgbClr val="C00000"/>
                </a:solidFill>
                <a:latin typeface="Arial" panose="020B0604020202020204" pitchFamily="34" charset="0"/>
                <a:cs typeface="Arial" panose="020B0604020202020204" pitchFamily="34" charset="0"/>
              </a:rPr>
              <a:t>)</a:t>
            </a:r>
          </a:p>
          <a:p>
            <a:r>
              <a:rPr lang="en-US" sz="2800" b="1" dirty="0">
                <a:solidFill>
                  <a:srgbClr val="C00000"/>
                </a:solidFill>
                <a:latin typeface="Arial" panose="020B0604020202020204" pitchFamily="34" charset="0"/>
                <a:cs typeface="Arial" panose="020B0604020202020204" pitchFamily="34" charset="0"/>
              </a:rPr>
              <a:t>9’ Long Posts located at the PVI</a:t>
            </a:r>
          </a:p>
        </p:txBody>
      </p:sp>
      <p:sp>
        <p:nvSpPr>
          <p:cNvPr id="9" name="Rectangle 8">
            <a:extLst>
              <a:ext uri="{FF2B5EF4-FFF2-40B4-BE49-F238E27FC236}">
                <a16:creationId xmlns:a16="http://schemas.microsoft.com/office/drawing/2014/main" id="{300E12FA-42AB-473D-B478-7F61399736A2}"/>
              </a:ext>
            </a:extLst>
          </p:cNvPr>
          <p:cNvSpPr/>
          <p:nvPr/>
        </p:nvSpPr>
        <p:spPr>
          <a:xfrm>
            <a:off x="2667000" y="5627255"/>
            <a:ext cx="4020652" cy="430887"/>
          </a:xfrm>
          <a:prstGeom prst="rect">
            <a:avLst/>
          </a:prstGeom>
        </p:spPr>
        <p:txBody>
          <a:bodyPr wrap="none">
            <a:spAutoFit/>
          </a:bodyPr>
          <a:lstStyle/>
          <a:p>
            <a:r>
              <a:rPr lang="en-US" sz="2200" b="1" kern="0" dirty="0"/>
              <a:t>6’-3” post spacing, 2:1 slope</a:t>
            </a:r>
            <a:endParaRPr lang="en-US" sz="2200" dirty="0"/>
          </a:p>
        </p:txBody>
      </p:sp>
      <p:pic>
        <p:nvPicPr>
          <p:cNvPr id="3" name="1-83">
            <a:hlinkClick r:id="" action="ppaction://media"/>
            <a:extLst>
              <a:ext uri="{FF2B5EF4-FFF2-40B4-BE49-F238E27FC236}">
                <a16:creationId xmlns:a16="http://schemas.microsoft.com/office/drawing/2014/main" id="{D0EC56CF-A957-40F4-AF45-83DD904453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7401" y="1742682"/>
            <a:ext cx="4876800" cy="3901440"/>
          </a:xfrm>
          <a:prstGeom prst="rect">
            <a:avLst/>
          </a:prstGeom>
        </p:spPr>
      </p:pic>
    </p:spTree>
    <p:extLst>
      <p:ext uri="{BB962C8B-B14F-4D97-AF65-F5344CB8AC3E}">
        <p14:creationId xmlns:p14="http://schemas.microsoft.com/office/powerpoint/2010/main" val="311905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22382" y="483393"/>
            <a:ext cx="8991600" cy="715963"/>
          </a:xfrm>
        </p:spPr>
        <p:txBody>
          <a:bodyPr/>
          <a:lstStyle/>
          <a:p>
            <a:pPr eaLnBrk="1" hangingPunct="1"/>
            <a:r>
              <a:rPr lang="en-US" sz="2800" b="1" dirty="0">
                <a:solidFill>
                  <a:srgbClr val="C00000"/>
                </a:solidFill>
                <a:latin typeface="Arial" panose="020B0604020202020204" pitchFamily="34" charset="0"/>
                <a:cs typeface="Arial" panose="020B0604020202020204" pitchFamily="34" charset="0"/>
              </a:rPr>
              <a:t>Curb or Raised Berm in Front of Guide Rail</a:t>
            </a:r>
          </a:p>
        </p:txBody>
      </p:sp>
      <p:sp>
        <p:nvSpPr>
          <p:cNvPr id="61443" name="Rectangle 3"/>
          <p:cNvSpPr>
            <a:spLocks noGrp="1" noChangeArrowheads="1"/>
          </p:cNvSpPr>
          <p:nvPr>
            <p:ph type="body" idx="1"/>
          </p:nvPr>
        </p:nvSpPr>
        <p:spPr>
          <a:xfrm>
            <a:off x="685800" y="1295400"/>
            <a:ext cx="7315200" cy="4800600"/>
          </a:xfrm>
        </p:spPr>
        <p:txBody>
          <a:bodyPr/>
          <a:lstStyle/>
          <a:p>
            <a:pPr eaLnBrk="1" hangingPunct="1">
              <a:spcBef>
                <a:spcPts val="0"/>
              </a:spcBef>
              <a:spcAft>
                <a:spcPts val="1800"/>
              </a:spcAft>
            </a:pPr>
            <a:r>
              <a:rPr lang="en-US" sz="2400" b="1" dirty="0"/>
              <a:t>Interstates &amp; freeways: new vertical curb shall not be constructed.  However, 4” max. height sloping curb may be constructed on urban freeways &amp; Interstates</a:t>
            </a:r>
          </a:p>
          <a:p>
            <a:pPr eaLnBrk="1" hangingPunct="1">
              <a:lnSpc>
                <a:spcPct val="90000"/>
              </a:lnSpc>
              <a:spcBef>
                <a:spcPts val="0"/>
              </a:spcBef>
              <a:spcAft>
                <a:spcPts val="1800"/>
              </a:spcAft>
            </a:pPr>
            <a:r>
              <a:rPr lang="en-US" sz="2400" b="1" dirty="0"/>
              <a:t>Land service highways: avoid curb or raised berm where possible</a:t>
            </a:r>
          </a:p>
          <a:p>
            <a:pPr eaLnBrk="1" hangingPunct="1">
              <a:lnSpc>
                <a:spcPct val="90000"/>
              </a:lnSpc>
              <a:spcBef>
                <a:spcPts val="0"/>
              </a:spcBef>
              <a:spcAft>
                <a:spcPts val="1800"/>
              </a:spcAft>
            </a:pPr>
            <a:r>
              <a:rPr lang="en-US" sz="2400" b="1" dirty="0"/>
              <a:t>Where raised berm cannot be removed, regrade at 6:1 with 4” max. </a:t>
            </a:r>
            <a:r>
              <a:rPr lang="en-US" sz="2400" b="1" dirty="0" smtClean="0"/>
              <a:t>height</a:t>
            </a:r>
            <a:endParaRPr lang="en-US" sz="2400" b="1" dirty="0"/>
          </a:p>
        </p:txBody>
      </p:sp>
      <p:sp>
        <p:nvSpPr>
          <p:cNvPr id="2" name="Slide Number Placeholder 1"/>
          <p:cNvSpPr>
            <a:spLocks noGrp="1"/>
          </p:cNvSpPr>
          <p:nvPr>
            <p:ph type="sldNum" sz="quarter" idx="12"/>
          </p:nvPr>
        </p:nvSpPr>
        <p:spPr/>
        <p:txBody>
          <a:bodyPr/>
          <a:lstStyle/>
          <a:p>
            <a:fld id="{1E5F81F0-EA01-437F-B6BE-E0F7829543C5}" type="slidenum">
              <a:rPr lang="en-US" smtClean="0"/>
              <a:pPr/>
              <a:t>64</a:t>
            </a:fld>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274638"/>
            <a:ext cx="8229600" cy="1206500"/>
          </a:xfrm>
        </p:spPr>
        <p:txBody>
          <a:bodyPr/>
          <a:lstStyle/>
          <a:p>
            <a:pPr eaLnBrk="1" hangingPunct="1"/>
            <a:r>
              <a:rPr lang="en-US" sz="2800" b="1" dirty="0">
                <a:solidFill>
                  <a:srgbClr val="C00000"/>
                </a:solidFill>
                <a:latin typeface="Arial" panose="020B0604020202020204" pitchFamily="34" charset="0"/>
                <a:cs typeface="Arial" panose="020B0604020202020204" pitchFamily="34" charset="0"/>
              </a:rPr>
              <a:t>If vertical or sloping curb is present &amp; cannot be removed, Guide Rail offsets are:</a:t>
            </a:r>
          </a:p>
        </p:txBody>
      </p:sp>
      <p:sp>
        <p:nvSpPr>
          <p:cNvPr id="62467" name="Rectangle 3"/>
          <p:cNvSpPr>
            <a:spLocks noGrp="1" noChangeArrowheads="1"/>
          </p:cNvSpPr>
          <p:nvPr>
            <p:ph type="body" idx="1"/>
          </p:nvPr>
        </p:nvSpPr>
        <p:spPr>
          <a:xfrm>
            <a:off x="457200" y="1443967"/>
            <a:ext cx="7772400" cy="4956833"/>
          </a:xfrm>
        </p:spPr>
        <p:txBody>
          <a:bodyPr/>
          <a:lstStyle/>
          <a:p>
            <a:pPr eaLnBrk="1" hangingPunct="1">
              <a:lnSpc>
                <a:spcPct val="90000"/>
              </a:lnSpc>
              <a:spcBef>
                <a:spcPts val="0"/>
              </a:spcBef>
              <a:spcAft>
                <a:spcPts val="800"/>
              </a:spcAft>
            </a:pPr>
            <a:r>
              <a:rPr lang="en-US" sz="2400" b="1" dirty="0">
                <a:solidFill>
                  <a:srgbClr val="003399"/>
                </a:solidFill>
              </a:rPr>
              <a:t>Posted Speed &gt; 50 MPH</a:t>
            </a:r>
          </a:p>
          <a:p>
            <a:pPr lvl="1" eaLnBrk="1" hangingPunct="1">
              <a:lnSpc>
                <a:spcPct val="90000"/>
              </a:lnSpc>
              <a:spcBef>
                <a:spcPts val="0"/>
              </a:spcBef>
              <a:spcAft>
                <a:spcPts val="800"/>
              </a:spcAft>
              <a:buFont typeface="Wingdings" panose="05000000000000000000" pitchFamily="2" charset="2"/>
              <a:buChar char="Ø"/>
            </a:pPr>
            <a:r>
              <a:rPr lang="en-US" sz="1800" b="1" dirty="0"/>
              <a:t>Flush with gutter line for vertical curb and 6” behind gutter line for sloping curb</a:t>
            </a:r>
          </a:p>
          <a:p>
            <a:pPr eaLnBrk="1" hangingPunct="1">
              <a:lnSpc>
                <a:spcPct val="90000"/>
              </a:lnSpc>
              <a:spcBef>
                <a:spcPts val="0"/>
              </a:spcBef>
              <a:spcAft>
                <a:spcPts val="800"/>
              </a:spcAft>
            </a:pPr>
            <a:r>
              <a:rPr lang="en-US" sz="2400" b="1" dirty="0">
                <a:solidFill>
                  <a:srgbClr val="003399"/>
                </a:solidFill>
              </a:rPr>
              <a:t>Posted Speed 40 to 50 MPH</a:t>
            </a:r>
          </a:p>
          <a:p>
            <a:pPr lvl="1" eaLnBrk="1" hangingPunct="1">
              <a:lnSpc>
                <a:spcPct val="90000"/>
              </a:lnSpc>
              <a:spcBef>
                <a:spcPts val="0"/>
              </a:spcBef>
              <a:spcAft>
                <a:spcPts val="800"/>
              </a:spcAft>
              <a:buFont typeface="Wingdings" panose="05000000000000000000" pitchFamily="2" charset="2"/>
              <a:buChar char="Ø"/>
            </a:pPr>
            <a:r>
              <a:rPr lang="en-US" sz="1800" b="1" dirty="0"/>
              <a:t>Preferred location: flush with gutter line for vertical curb and 6” behind gutter line for sloping curb</a:t>
            </a:r>
          </a:p>
          <a:p>
            <a:pPr lvl="1" eaLnBrk="1" hangingPunct="1">
              <a:lnSpc>
                <a:spcPct val="90000"/>
              </a:lnSpc>
              <a:spcBef>
                <a:spcPts val="0"/>
              </a:spcBef>
              <a:spcAft>
                <a:spcPts val="800"/>
              </a:spcAft>
              <a:buFont typeface="Wingdings" panose="05000000000000000000" pitchFamily="2" charset="2"/>
              <a:buChar char="Ø"/>
            </a:pPr>
            <a:r>
              <a:rPr lang="en-US" sz="1800" b="1" dirty="0"/>
              <a:t>Freeway or Interstate: may be offset 4’ to 12’ behind gutter line.  10’ to 12’ preferred for safe mowing operations</a:t>
            </a:r>
          </a:p>
          <a:p>
            <a:pPr lvl="1" eaLnBrk="1" hangingPunct="1">
              <a:lnSpc>
                <a:spcPct val="90000"/>
              </a:lnSpc>
              <a:spcBef>
                <a:spcPts val="0"/>
              </a:spcBef>
              <a:spcAft>
                <a:spcPts val="800"/>
              </a:spcAft>
              <a:buFont typeface="Wingdings" panose="05000000000000000000" pitchFamily="2" charset="2"/>
              <a:buChar char="Ø"/>
            </a:pPr>
            <a:r>
              <a:rPr lang="en-US" sz="1800" b="1" dirty="0"/>
              <a:t>Land service: may be offset 6’ to 12’ behind gutter line where there is sidewalk or sidewalk area used by pedestrians</a:t>
            </a:r>
          </a:p>
          <a:p>
            <a:pPr eaLnBrk="1" hangingPunct="1">
              <a:lnSpc>
                <a:spcPct val="90000"/>
              </a:lnSpc>
              <a:spcBef>
                <a:spcPts val="0"/>
              </a:spcBef>
              <a:spcAft>
                <a:spcPts val="800"/>
              </a:spcAft>
            </a:pPr>
            <a:r>
              <a:rPr lang="en-US" sz="2400" b="1" dirty="0">
                <a:solidFill>
                  <a:srgbClr val="003399"/>
                </a:solidFill>
              </a:rPr>
              <a:t>Posted Speed ≤ 40 MPH</a:t>
            </a:r>
          </a:p>
          <a:p>
            <a:pPr lvl="1" eaLnBrk="1" hangingPunct="1">
              <a:lnSpc>
                <a:spcPct val="90000"/>
              </a:lnSpc>
              <a:spcBef>
                <a:spcPts val="0"/>
              </a:spcBef>
              <a:spcAft>
                <a:spcPts val="800"/>
              </a:spcAft>
              <a:buFont typeface="Wingdings" panose="05000000000000000000" pitchFamily="2" charset="2"/>
              <a:buChar char="Ø"/>
            </a:pPr>
            <a:r>
              <a:rPr lang="en-US" sz="1800" b="1" dirty="0"/>
              <a:t>Freeway or Interstate ramps: 4’ or more</a:t>
            </a:r>
          </a:p>
          <a:p>
            <a:pPr lvl="1" eaLnBrk="1" hangingPunct="1">
              <a:lnSpc>
                <a:spcPct val="90000"/>
              </a:lnSpc>
              <a:spcBef>
                <a:spcPts val="0"/>
              </a:spcBef>
              <a:spcAft>
                <a:spcPts val="800"/>
              </a:spcAft>
              <a:buFont typeface="Wingdings" panose="05000000000000000000" pitchFamily="2" charset="2"/>
              <a:buChar char="Ø"/>
            </a:pPr>
            <a:r>
              <a:rPr lang="en-US" sz="1800" b="1" dirty="0"/>
              <a:t>Land service roads: any distance behind the gutter line, 6’ to 12’ preferred</a:t>
            </a:r>
          </a:p>
        </p:txBody>
      </p:sp>
      <p:sp>
        <p:nvSpPr>
          <p:cNvPr id="2" name="Slide Number Placeholder 1"/>
          <p:cNvSpPr>
            <a:spLocks noGrp="1"/>
          </p:cNvSpPr>
          <p:nvPr>
            <p:ph type="sldNum" sz="quarter" idx="12"/>
          </p:nvPr>
        </p:nvSpPr>
        <p:spPr/>
        <p:txBody>
          <a:bodyPr/>
          <a:lstStyle/>
          <a:p>
            <a:fld id="{1E5F81F0-EA01-437F-B6BE-E0F7829543C5}" type="slidenum">
              <a:rPr lang="en-US" smtClean="0"/>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22382" y="483393"/>
            <a:ext cx="8991600" cy="715963"/>
          </a:xfrm>
        </p:spPr>
        <p:txBody>
          <a:bodyPr/>
          <a:lstStyle/>
          <a:p>
            <a:pPr eaLnBrk="1" hangingPunct="1"/>
            <a:r>
              <a:rPr lang="en-US" sz="2800" b="1" dirty="0" smtClean="0">
                <a:solidFill>
                  <a:srgbClr val="C00000"/>
                </a:solidFill>
                <a:latin typeface="Arial" panose="020B0604020202020204" pitchFamily="34" charset="0"/>
                <a:cs typeface="Arial" panose="020B0604020202020204" pitchFamily="34" charset="0"/>
              </a:rPr>
              <a:t>Curb </a:t>
            </a:r>
            <a:r>
              <a:rPr lang="en-US" sz="2800" b="1" dirty="0">
                <a:solidFill>
                  <a:srgbClr val="C00000"/>
                </a:solidFill>
                <a:latin typeface="Arial" panose="020B0604020202020204" pitchFamily="34" charset="0"/>
                <a:cs typeface="Arial" panose="020B0604020202020204" pitchFamily="34" charset="0"/>
              </a:rPr>
              <a:t>in Front of </a:t>
            </a:r>
            <a:r>
              <a:rPr lang="en-US" sz="2800" b="1" dirty="0" smtClean="0">
                <a:solidFill>
                  <a:srgbClr val="C00000"/>
                </a:solidFill>
                <a:latin typeface="Arial" panose="020B0604020202020204" pitchFamily="34" charset="0"/>
                <a:cs typeface="Arial" panose="020B0604020202020204" pitchFamily="34" charset="0"/>
              </a:rPr>
              <a:t>Tangent Guide Rail Terminal</a:t>
            </a:r>
            <a:br>
              <a:rPr lang="en-US" sz="2800" b="1" dirty="0" smtClean="0">
                <a:solidFill>
                  <a:srgbClr val="C00000"/>
                </a:solidFill>
                <a:latin typeface="Arial" panose="020B0604020202020204" pitchFamily="34" charset="0"/>
                <a:cs typeface="Arial" panose="020B0604020202020204" pitchFamily="34" charset="0"/>
              </a:rPr>
            </a:br>
            <a:r>
              <a:rPr lang="en-US" sz="2800" b="1" dirty="0" smtClean="0">
                <a:solidFill>
                  <a:srgbClr val="0070C0"/>
                </a:solidFill>
                <a:latin typeface="Arial" panose="020B0604020202020204" pitchFamily="34" charset="0"/>
                <a:cs typeface="Arial" panose="020B0604020202020204" pitchFamily="34" charset="0"/>
              </a:rPr>
              <a:t>(BDC18MR-01)</a:t>
            </a:r>
            <a:endParaRPr lang="en-US" sz="2800" b="1" dirty="0">
              <a:solidFill>
                <a:srgbClr val="0070C0"/>
              </a:solidFill>
              <a:latin typeface="Arial" panose="020B0604020202020204" pitchFamily="34" charset="0"/>
              <a:cs typeface="Arial" panose="020B0604020202020204" pitchFamily="34" charset="0"/>
            </a:endParaRPr>
          </a:p>
        </p:txBody>
      </p:sp>
      <p:sp>
        <p:nvSpPr>
          <p:cNvPr id="61443" name="Rectangle 3"/>
          <p:cNvSpPr>
            <a:spLocks noGrp="1" noChangeArrowheads="1"/>
          </p:cNvSpPr>
          <p:nvPr>
            <p:ph type="body" idx="1"/>
          </p:nvPr>
        </p:nvSpPr>
        <p:spPr>
          <a:xfrm>
            <a:off x="960582" y="1479430"/>
            <a:ext cx="7315200" cy="1143000"/>
          </a:xfrm>
        </p:spPr>
        <p:txBody>
          <a:bodyPr/>
          <a:lstStyle/>
          <a:p>
            <a:pPr marL="0" indent="0" eaLnBrk="1" hangingPunct="1">
              <a:spcBef>
                <a:spcPct val="0"/>
              </a:spcBef>
              <a:spcAft>
                <a:spcPts val="600"/>
              </a:spcAft>
              <a:buNone/>
            </a:pPr>
            <a:r>
              <a:rPr lang="en-US" altLang="en-US" sz="1600" b="1" dirty="0" smtClean="0"/>
              <a:t>Where there is curb at a tangent guide rail terminal, the maximum curb height along the length of the terminal and in advance of the terminal varies based on offset and posted speed as shown in Table 8-3A.</a:t>
            </a:r>
          </a:p>
          <a:p>
            <a:pPr marL="0" indent="0" eaLnBrk="1" hangingPunct="1">
              <a:spcBef>
                <a:spcPct val="0"/>
              </a:spcBef>
              <a:spcAft>
                <a:spcPts val="600"/>
              </a:spcAft>
              <a:buNone/>
            </a:pPr>
            <a:endParaRPr lang="en-US" altLang="en-US" sz="1800" b="1" dirty="0"/>
          </a:p>
        </p:txBody>
      </p:sp>
      <p:sp>
        <p:nvSpPr>
          <p:cNvPr id="2" name="Slide Number Placeholder 1"/>
          <p:cNvSpPr>
            <a:spLocks noGrp="1"/>
          </p:cNvSpPr>
          <p:nvPr>
            <p:ph type="sldNum" sz="quarter" idx="12"/>
          </p:nvPr>
        </p:nvSpPr>
        <p:spPr/>
        <p:txBody>
          <a:bodyPr/>
          <a:lstStyle/>
          <a:p>
            <a:fld id="{1E5F81F0-EA01-437F-B6BE-E0F7829543C5}" type="slidenum">
              <a:rPr lang="en-US" smtClean="0"/>
              <a:pPr/>
              <a:t>66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435525"/>
            <a:ext cx="6746572" cy="3806825"/>
          </a:xfrm>
          <a:prstGeom prst="rect">
            <a:avLst/>
          </a:prstGeom>
        </p:spPr>
      </p:pic>
    </p:spTree>
    <p:extLst>
      <p:ext uri="{BB962C8B-B14F-4D97-AF65-F5344CB8AC3E}">
        <p14:creationId xmlns:p14="http://schemas.microsoft.com/office/powerpoint/2010/main" val="30339706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1">
            <a:extLst>
              <a:ext uri="{FF2B5EF4-FFF2-40B4-BE49-F238E27FC236}">
                <a16:creationId xmlns:a16="http://schemas.microsoft.com/office/drawing/2014/main" id="{0839D863-366D-4BC0-A4EE-BCA66DF4AF6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BD8987-B31D-4A88-AA68-5936DDE370BA}" type="slidenum">
              <a:rPr lang="en-US" altLang="en-US" smtClean="0"/>
              <a:pPr/>
              <a:t>67</a:t>
            </a:fld>
            <a:endParaRPr lang="en-US" altLang="en-US"/>
          </a:p>
        </p:txBody>
      </p:sp>
      <p:sp>
        <p:nvSpPr>
          <p:cNvPr id="6" name="Rectangle 5">
            <a:extLst>
              <a:ext uri="{FF2B5EF4-FFF2-40B4-BE49-F238E27FC236}">
                <a16:creationId xmlns:a16="http://schemas.microsoft.com/office/drawing/2014/main" id="{9B207EA4-11EC-4E6F-BAC8-4F5D707AE0BC}"/>
              </a:ext>
            </a:extLst>
          </p:cNvPr>
          <p:cNvSpPr/>
          <p:nvPr/>
        </p:nvSpPr>
        <p:spPr>
          <a:xfrm>
            <a:off x="3851275" y="5086350"/>
            <a:ext cx="1441450" cy="368300"/>
          </a:xfrm>
          <a:prstGeom prst="rect">
            <a:avLst/>
          </a:prstGeom>
        </p:spPr>
        <p:txBody>
          <a:bodyPr wrap="none">
            <a:spAutoFit/>
          </a:bodyPr>
          <a:lstStyle/>
          <a:p>
            <a:pPr>
              <a:defRPr/>
            </a:pPr>
            <a:r>
              <a:rPr lang="en-US" b="1" kern="0" dirty="0"/>
              <a:t>CD-607-2.1 </a:t>
            </a:r>
            <a:endParaRPr lang="en-US" dirty="0"/>
          </a:p>
        </p:txBody>
      </p:sp>
      <p:sp>
        <p:nvSpPr>
          <p:cNvPr id="40964" name="Title 1">
            <a:extLst>
              <a:ext uri="{FF2B5EF4-FFF2-40B4-BE49-F238E27FC236}">
                <a16:creationId xmlns:a16="http://schemas.microsoft.com/office/drawing/2014/main" id="{53D6C86B-C0DA-4DAE-ADA3-57920FC34CC1}"/>
              </a:ext>
            </a:extLst>
          </p:cNvPr>
          <p:cNvSpPr>
            <a:spLocks noGrp="1" noChangeArrowheads="1"/>
          </p:cNvSpPr>
          <p:nvPr>
            <p:ph type="title"/>
          </p:nvPr>
        </p:nvSpPr>
        <p:spPr>
          <a:xfrm>
            <a:off x="457200" y="274638"/>
            <a:ext cx="8229600" cy="1554162"/>
          </a:xfrm>
        </p:spPr>
        <p:txBody>
          <a:bodyPr/>
          <a:lstStyle/>
          <a:p>
            <a:r>
              <a:rPr lang="en-US" altLang="en-US" sz="2800" b="1" dirty="0">
                <a:solidFill>
                  <a:srgbClr val="C00000"/>
                </a:solidFill>
              </a:rPr>
              <a:t>Curb Transition at </a:t>
            </a:r>
            <a:br>
              <a:rPr lang="en-US" altLang="en-US" sz="2800" b="1" dirty="0">
                <a:solidFill>
                  <a:srgbClr val="C00000"/>
                </a:solidFill>
              </a:rPr>
            </a:br>
            <a:r>
              <a:rPr lang="en-US" altLang="en-US" sz="2800" b="1" dirty="0">
                <a:solidFill>
                  <a:srgbClr val="C00000"/>
                </a:solidFill>
              </a:rPr>
              <a:t>Tangent Guide Rail </a:t>
            </a:r>
            <a:r>
              <a:rPr lang="en-US" altLang="en-US" sz="2800" b="1" dirty="0" smtClean="0">
                <a:solidFill>
                  <a:srgbClr val="C00000"/>
                </a:solidFill>
              </a:rPr>
              <a:t>Terminal</a:t>
            </a:r>
            <a:br>
              <a:rPr lang="en-US" altLang="en-US" sz="2800" b="1" dirty="0" smtClean="0">
                <a:solidFill>
                  <a:srgbClr val="C00000"/>
                </a:solidFill>
              </a:rPr>
            </a:br>
            <a:r>
              <a:rPr lang="en-US" altLang="en-US" sz="2800" b="1" dirty="0" smtClean="0">
                <a:solidFill>
                  <a:srgbClr val="0070C0"/>
                </a:solidFill>
              </a:rPr>
              <a:t>(BDC18D-07)</a:t>
            </a:r>
            <a:endParaRPr lang="en-US" altLang="en-US" sz="2800" b="1" dirty="0">
              <a:solidFill>
                <a:srgbClr val="0070C0"/>
              </a:solidFill>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533126"/>
            <a:ext cx="8991600" cy="1848898"/>
          </a:xfrm>
          <a:prstGeom prst="rect">
            <a:avLst/>
          </a:prstGeom>
        </p:spPr>
      </p:pic>
    </p:spTree>
    <p:extLst>
      <p:ext uri="{BB962C8B-B14F-4D97-AF65-F5344CB8AC3E}">
        <p14:creationId xmlns:p14="http://schemas.microsoft.com/office/powerpoint/2010/main" val="1520578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close up of a map&#10;&#10;Description generated with very high confidence">
            <a:extLst>
              <a:ext uri="{FF2B5EF4-FFF2-40B4-BE49-F238E27FC236}">
                <a16:creationId xmlns:a16="http://schemas.microsoft.com/office/drawing/2014/main" id="{83AAEF80-96DB-4E4D-9F6B-1F0385641DC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51213" y="1600200"/>
            <a:ext cx="3892099" cy="3048000"/>
          </a:xfrm>
        </p:spPr>
      </p:pic>
      <p:sp>
        <p:nvSpPr>
          <p:cNvPr id="6" name="Title 1">
            <a:extLst>
              <a:ext uri="{FF2B5EF4-FFF2-40B4-BE49-F238E27FC236}">
                <a16:creationId xmlns:a16="http://schemas.microsoft.com/office/drawing/2014/main" id="{FF9FD726-4B5F-4B3D-B81E-1A8D95AFE56F}"/>
              </a:ext>
            </a:extLst>
          </p:cNvPr>
          <p:cNvSpPr>
            <a:spLocks noGrp="1"/>
          </p:cNvSpPr>
          <p:nvPr>
            <p:ph type="title"/>
          </p:nvPr>
        </p:nvSpPr>
        <p:spPr>
          <a:xfrm>
            <a:off x="479394" y="457200"/>
            <a:ext cx="8229600" cy="1143000"/>
          </a:xfrm>
        </p:spPr>
        <p:txBody>
          <a:bodyPr>
            <a:normAutofit/>
          </a:bodyPr>
          <a:lstStyle/>
          <a:p>
            <a:r>
              <a:rPr lang="en-US" sz="2800" b="1" dirty="0">
                <a:solidFill>
                  <a:srgbClr val="000099"/>
                </a:solidFill>
                <a:latin typeface="Arial" panose="020B0604020202020204" pitchFamily="34" charset="0"/>
                <a:cs typeface="Arial" panose="020B0604020202020204" pitchFamily="34" charset="0"/>
              </a:rPr>
              <a:t>Rub Rail (CD-609-3)</a:t>
            </a:r>
            <a:br>
              <a:rPr lang="en-US" sz="2800" b="1" dirty="0">
                <a:solidFill>
                  <a:srgbClr val="000099"/>
                </a:solidFill>
                <a:latin typeface="Arial" panose="020B0604020202020204" pitchFamily="34" charset="0"/>
                <a:cs typeface="Arial" panose="020B0604020202020204" pitchFamily="34" charset="0"/>
              </a:rPr>
            </a:br>
            <a:r>
              <a:rPr lang="en-US" sz="2800" b="1" dirty="0">
                <a:solidFill>
                  <a:srgbClr val="C00000"/>
                </a:solidFill>
                <a:latin typeface="Arial" panose="020B0604020202020204" pitchFamily="34" charset="0"/>
                <a:cs typeface="Arial" panose="020B0604020202020204" pitchFamily="34" charset="0"/>
              </a:rPr>
              <a:t>Median Guide Rail and Buried End Terminal</a:t>
            </a:r>
          </a:p>
        </p:txBody>
      </p:sp>
      <p:pic>
        <p:nvPicPr>
          <p:cNvPr id="7" name="Picture 6" descr="A screenshot of a cell phone&#10;&#10;Description generated with very high confidence">
            <a:extLst>
              <a:ext uri="{FF2B5EF4-FFF2-40B4-BE49-F238E27FC236}">
                <a16:creationId xmlns:a16="http://schemas.microsoft.com/office/drawing/2014/main" id="{E17C9E91-1692-4C69-8F92-B21EC946D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1600200"/>
            <a:ext cx="2346614" cy="3082580"/>
          </a:xfrm>
          <a:prstGeom prst="rect">
            <a:avLst/>
          </a:prstGeom>
        </p:spPr>
      </p:pic>
      <p:sp>
        <p:nvSpPr>
          <p:cNvPr id="8" name="Rectangle 7">
            <a:extLst>
              <a:ext uri="{FF2B5EF4-FFF2-40B4-BE49-F238E27FC236}">
                <a16:creationId xmlns:a16="http://schemas.microsoft.com/office/drawing/2014/main" id="{BF6304BD-8ADB-45E1-B3BA-8E2872516EC4}"/>
              </a:ext>
            </a:extLst>
          </p:cNvPr>
          <p:cNvSpPr/>
          <p:nvPr/>
        </p:nvSpPr>
        <p:spPr>
          <a:xfrm>
            <a:off x="1085984" y="4648200"/>
            <a:ext cx="2797206" cy="1077218"/>
          </a:xfrm>
          <a:prstGeom prst="rect">
            <a:avLst/>
          </a:prstGeom>
        </p:spPr>
        <p:txBody>
          <a:bodyPr wrap="square">
            <a:spAutoFit/>
          </a:bodyPr>
          <a:lstStyle/>
          <a:p>
            <a:r>
              <a:rPr lang="en-US" sz="1600" b="1" dirty="0">
                <a:latin typeface="Arial" panose="020B0604020202020204" pitchFamily="34" charset="0"/>
                <a:cs typeface="Arial" panose="020B0604020202020204" pitchFamily="34" charset="0"/>
              </a:rPr>
              <a:t>Rub Rail is required in the median where the swale slope is steeper than 10:1 See Figure 8-W.</a:t>
            </a:r>
          </a:p>
        </p:txBody>
      </p:sp>
      <p:sp>
        <p:nvSpPr>
          <p:cNvPr id="9" name="Rectangle 8">
            <a:extLst>
              <a:ext uri="{FF2B5EF4-FFF2-40B4-BE49-F238E27FC236}">
                <a16:creationId xmlns:a16="http://schemas.microsoft.com/office/drawing/2014/main" id="{A2D064CF-F2E1-41DB-AD37-2E21243F250A}"/>
              </a:ext>
            </a:extLst>
          </p:cNvPr>
          <p:cNvSpPr/>
          <p:nvPr/>
        </p:nvSpPr>
        <p:spPr>
          <a:xfrm>
            <a:off x="5394614" y="4618608"/>
            <a:ext cx="2797206" cy="1569660"/>
          </a:xfrm>
          <a:prstGeom prst="rect">
            <a:avLst/>
          </a:prstGeom>
        </p:spPr>
        <p:txBody>
          <a:bodyPr wrap="square">
            <a:spAutoFit/>
          </a:bodyPr>
          <a:lstStyle/>
          <a:p>
            <a:r>
              <a:rPr lang="en-US" sz="1600" b="1" dirty="0">
                <a:latin typeface="Arial" panose="020B0604020202020204" pitchFamily="34" charset="0"/>
                <a:cs typeface="Arial" panose="020B0604020202020204" pitchFamily="34" charset="0"/>
              </a:rPr>
              <a:t>Rub Rail is required at a Buried End Terminal where the distance from the bottom of rail to the ground exceeds 21 inches.</a:t>
            </a:r>
          </a:p>
          <a:p>
            <a:r>
              <a:rPr lang="en-US" sz="1600" b="1" dirty="0">
                <a:latin typeface="Arial" panose="020B0604020202020204" pitchFamily="34" charset="0"/>
                <a:cs typeface="Arial" panose="020B0604020202020204" pitchFamily="34" charset="0"/>
              </a:rPr>
              <a:t>See CD-609-9</a:t>
            </a:r>
          </a:p>
        </p:txBody>
      </p:sp>
      <p:sp>
        <p:nvSpPr>
          <p:cNvPr id="2" name="Slide Number Placeholder 1">
            <a:extLst>
              <a:ext uri="{FF2B5EF4-FFF2-40B4-BE49-F238E27FC236}">
                <a16:creationId xmlns:a16="http://schemas.microsoft.com/office/drawing/2014/main" id="{28D6A3CD-9390-47C5-AD6D-17474583BEB0}"/>
              </a:ext>
            </a:extLst>
          </p:cNvPr>
          <p:cNvSpPr>
            <a:spLocks noGrp="1"/>
          </p:cNvSpPr>
          <p:nvPr>
            <p:ph type="sldNum" sz="quarter" idx="12"/>
          </p:nvPr>
        </p:nvSpPr>
        <p:spPr/>
        <p:txBody>
          <a:bodyPr/>
          <a:lstStyle/>
          <a:p>
            <a:fld id="{55CF25FB-0EC8-4ABA-AEA8-BA90FCCE8144}" type="slidenum">
              <a:rPr lang="en-US" smtClean="0"/>
              <a:t>68</a:t>
            </a:fld>
            <a:endParaRPr lang="en-US" dirty="0"/>
          </a:p>
        </p:txBody>
      </p:sp>
    </p:spTree>
    <p:extLst>
      <p:ext uri="{BB962C8B-B14F-4D97-AF65-F5344CB8AC3E}">
        <p14:creationId xmlns:p14="http://schemas.microsoft.com/office/powerpoint/2010/main" val="19503068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143000" y="424396"/>
            <a:ext cx="6858000" cy="1388268"/>
          </a:xfrm>
        </p:spPr>
        <p:txBody>
          <a:bodyPr>
            <a:normAutofit/>
          </a:bodyPr>
          <a:lstStyle/>
          <a:p>
            <a:r>
              <a:rPr lang="en-US" sz="3000" b="1" dirty="0">
                <a:solidFill>
                  <a:srgbClr val="000099"/>
                </a:solidFill>
                <a:latin typeface="Arial" panose="020B0604020202020204" pitchFamily="34" charset="0"/>
                <a:cs typeface="Arial" panose="020B0604020202020204" pitchFamily="34" charset="0"/>
              </a:rPr>
              <a:t>Standard 6’-3” Post Spacing</a:t>
            </a:r>
            <a:r>
              <a:rPr lang="en-US" sz="2500" b="1" dirty="0">
                <a:solidFill>
                  <a:srgbClr val="000099"/>
                </a:solidFill>
                <a:latin typeface="Arial" panose="020B0604020202020204" pitchFamily="34" charset="0"/>
                <a:cs typeface="Arial" panose="020B0604020202020204" pitchFamily="34" charset="0"/>
              </a:rPr>
              <a:t/>
            </a:r>
            <a:br>
              <a:rPr lang="en-US" sz="2500" b="1" dirty="0">
                <a:solidFill>
                  <a:srgbClr val="000099"/>
                </a:solidFill>
                <a:latin typeface="Arial" panose="020B0604020202020204" pitchFamily="34" charset="0"/>
                <a:cs typeface="Arial" panose="020B0604020202020204" pitchFamily="34" charset="0"/>
              </a:rPr>
            </a:br>
            <a:r>
              <a:rPr lang="en-US" sz="2200" b="1" dirty="0">
                <a:solidFill>
                  <a:srgbClr val="C00000"/>
                </a:solidFill>
                <a:latin typeface="Arial" panose="020B0604020202020204" pitchFamily="34" charset="0"/>
                <a:cs typeface="Arial" panose="020B0604020202020204" pitchFamily="34" charset="0"/>
              </a:rPr>
              <a:t>Where Clearance From Back of Rail to Obstruction is 4’ or Greater</a:t>
            </a:r>
          </a:p>
        </p:txBody>
      </p:sp>
      <p:sp>
        <p:nvSpPr>
          <p:cNvPr id="2" name="Slide Number Placeholder 1"/>
          <p:cNvSpPr>
            <a:spLocks noGrp="1"/>
          </p:cNvSpPr>
          <p:nvPr>
            <p:ph type="sldNum" sz="quarter" idx="12"/>
          </p:nvPr>
        </p:nvSpPr>
        <p:spPr/>
        <p:txBody>
          <a:bodyPr/>
          <a:lstStyle/>
          <a:p>
            <a:fld id="{1E5F81F0-EA01-437F-B6BE-E0F7829543C5}" type="slidenum">
              <a:rPr lang="en-US" smtClean="0"/>
              <a:pPr/>
              <a:t>69</a:t>
            </a:fld>
            <a:endParaRPr lang="en-US"/>
          </a:p>
        </p:txBody>
      </p:sp>
      <p:pic>
        <p:nvPicPr>
          <p:cNvPr id="6" name="Content Placeholder 5" descr="A screenshot of a cell phone&#10;&#10;Description generated with very high confidence">
            <a:extLst>
              <a:ext uri="{FF2B5EF4-FFF2-40B4-BE49-F238E27FC236}">
                <a16:creationId xmlns:a16="http://schemas.microsoft.com/office/drawing/2014/main" id="{BF3BA751-D204-4617-AE53-382218EC787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6136" y="1794191"/>
            <a:ext cx="8229600" cy="2856357"/>
          </a:xfrm>
        </p:spPr>
      </p:pic>
      <p:sp>
        <p:nvSpPr>
          <p:cNvPr id="7" name="Rectangle 6">
            <a:extLst>
              <a:ext uri="{FF2B5EF4-FFF2-40B4-BE49-F238E27FC236}">
                <a16:creationId xmlns:a16="http://schemas.microsoft.com/office/drawing/2014/main" id="{44CB1D01-F7B9-4845-905C-581BC7662B8C}"/>
              </a:ext>
            </a:extLst>
          </p:cNvPr>
          <p:cNvSpPr/>
          <p:nvPr/>
        </p:nvSpPr>
        <p:spPr>
          <a:xfrm>
            <a:off x="3806406" y="5977775"/>
            <a:ext cx="1441420" cy="369332"/>
          </a:xfrm>
          <a:prstGeom prst="rect">
            <a:avLst/>
          </a:prstGeom>
        </p:spPr>
        <p:txBody>
          <a:bodyPr wrap="none">
            <a:spAutoFit/>
          </a:bodyPr>
          <a:lstStyle/>
          <a:p>
            <a:r>
              <a:rPr lang="en-US" b="1" kern="0" dirty="0"/>
              <a:t>CD-609-8.1 </a:t>
            </a:r>
            <a:endParaRPr lang="en-US" dirty="0"/>
          </a:p>
        </p:txBody>
      </p:sp>
      <p:sp>
        <p:nvSpPr>
          <p:cNvPr id="8" name="Text Box 196">
            <a:extLst>
              <a:ext uri="{FF2B5EF4-FFF2-40B4-BE49-F238E27FC236}">
                <a16:creationId xmlns:a16="http://schemas.microsoft.com/office/drawing/2014/main" id="{7E7580D6-BA25-4003-B503-5DA38F5E54B8}"/>
              </a:ext>
            </a:extLst>
          </p:cNvPr>
          <p:cNvSpPr txBox="1">
            <a:spLocks noChangeArrowheads="1"/>
          </p:cNvSpPr>
          <p:nvPr/>
        </p:nvSpPr>
        <p:spPr bwMode="auto">
          <a:xfrm>
            <a:off x="559048" y="4845741"/>
            <a:ext cx="7936136" cy="784830"/>
          </a:xfrm>
          <a:prstGeom prst="rect">
            <a:avLst/>
          </a:prstGeom>
          <a:noFill/>
          <a:ln w="9525">
            <a:noFill/>
            <a:miter lim="800000"/>
            <a:headEnd/>
            <a:tailEnd/>
          </a:ln>
        </p:spPr>
        <p:txBody>
          <a:bodyPr wrap="square">
            <a:spAutoFit/>
          </a:bodyPr>
          <a:lstStyle/>
          <a:p>
            <a:pPr indent="-342900"/>
            <a:r>
              <a:rPr lang="en-US" sz="1500" b="1" dirty="0">
                <a:latin typeface="Arial" panose="020B0604020202020204" pitchFamily="34" charset="0"/>
                <a:cs typeface="Arial" panose="020B0604020202020204" pitchFamily="34" charset="0"/>
              </a:rPr>
              <a:t>In a fill section where the distance from the back of the post to the PVI is less than 1’ and the slope is steeper than 3:1, the minimum clearance from the face of the rail to an obstruction is increased by 1’ due to increased post deflection.</a:t>
            </a:r>
            <a:endParaRPr lang="en-US" sz="15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28861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sz="quarter"/>
          </p:nvPr>
        </p:nvSpPr>
        <p:spPr>
          <a:xfrm>
            <a:off x="457200" y="503238"/>
            <a:ext cx="8229600" cy="639762"/>
          </a:xfrm>
        </p:spPr>
        <p:txBody>
          <a:bodyPr/>
          <a:lstStyle/>
          <a:p>
            <a:pPr eaLnBrk="1" hangingPunct="1"/>
            <a:r>
              <a:rPr lang="en-US" sz="2400" b="1" dirty="0">
                <a:solidFill>
                  <a:srgbClr val="000099"/>
                </a:solidFill>
                <a:latin typeface="Arial" panose="020B0604020202020204" pitchFamily="34" charset="0"/>
                <a:cs typeface="Arial" panose="020B0604020202020204" pitchFamily="34" charset="0"/>
              </a:rPr>
              <a:t>End Treatments Entering Passenger Compartment</a:t>
            </a:r>
          </a:p>
        </p:txBody>
      </p:sp>
      <p:pic>
        <p:nvPicPr>
          <p:cNvPr id="7171" name="Picture 9" descr="beam guiderail inthe car"/>
          <p:cNvPicPr>
            <a:picLocks noGrp="1" noChangeAspect="1" noChangeArrowheads="1"/>
          </p:cNvPicPr>
          <p:nvPr>
            <p:ph sz="quarter" idx="1"/>
          </p:nvPr>
        </p:nvPicPr>
        <p:blipFill>
          <a:blip r:embed="rId2"/>
          <a:srcRect/>
          <a:stretch>
            <a:fillRect/>
          </a:stretch>
        </p:blipFill>
        <p:spPr>
          <a:xfrm>
            <a:off x="381000" y="1354138"/>
            <a:ext cx="3805238" cy="2432050"/>
          </a:xfrm>
        </p:spPr>
      </p:pic>
      <p:pic>
        <p:nvPicPr>
          <p:cNvPr id="7172" name="Picture 10" descr="crash17"/>
          <p:cNvPicPr>
            <a:picLocks noGrp="1" noChangeAspect="1" noChangeArrowheads="1"/>
          </p:cNvPicPr>
          <p:nvPr>
            <p:ph sz="quarter" idx="2"/>
          </p:nvPr>
        </p:nvPicPr>
        <p:blipFill>
          <a:blip r:embed="rId3"/>
          <a:srcRect/>
          <a:stretch>
            <a:fillRect/>
          </a:stretch>
        </p:blipFill>
        <p:spPr>
          <a:xfrm>
            <a:off x="362309" y="3915075"/>
            <a:ext cx="3823929" cy="2432050"/>
          </a:xfrm>
        </p:spPr>
      </p:pic>
      <p:pic>
        <p:nvPicPr>
          <p:cNvPr id="7174" name="Picture 12" descr="crash21"/>
          <p:cNvPicPr>
            <a:picLocks noGrp="1" noChangeAspect="1" noChangeArrowheads="1"/>
          </p:cNvPicPr>
          <p:nvPr>
            <p:ph sz="quarter" idx="4"/>
          </p:nvPr>
        </p:nvPicPr>
        <p:blipFill>
          <a:blip r:embed="rId4"/>
          <a:srcRect/>
          <a:stretch>
            <a:fillRect/>
          </a:stretch>
        </p:blipFill>
        <p:spPr>
          <a:xfrm>
            <a:off x="4419600" y="2262188"/>
            <a:ext cx="4181569" cy="3048000"/>
          </a:xfrm>
        </p:spPr>
      </p:pic>
      <p:sp>
        <p:nvSpPr>
          <p:cNvPr id="2" name="Slide Number Placeholder 1"/>
          <p:cNvSpPr>
            <a:spLocks noGrp="1"/>
          </p:cNvSpPr>
          <p:nvPr>
            <p:ph type="sldNum" sz="quarter" idx="12"/>
          </p:nvPr>
        </p:nvSpPr>
        <p:spPr/>
        <p:txBody>
          <a:bodyPr/>
          <a:lstStyle/>
          <a:p>
            <a:fld id="{BB8471A2-42EB-4887-B00C-F87F79E4C169}" type="slidenum">
              <a:rPr lang="en-US" smtClean="0"/>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E5F81F0-EA01-437F-B6BE-E0F7829543C5}" type="slidenum">
              <a:rPr lang="en-US" smtClean="0"/>
              <a:pPr/>
              <a:t>70</a:t>
            </a:fld>
            <a:endParaRPr lang="en-US"/>
          </a:p>
        </p:txBody>
      </p:sp>
      <p:sp>
        <p:nvSpPr>
          <p:cNvPr id="5" name="Rectangle 2">
            <a:extLst>
              <a:ext uri="{FF2B5EF4-FFF2-40B4-BE49-F238E27FC236}">
                <a16:creationId xmlns:a16="http://schemas.microsoft.com/office/drawing/2014/main" id="{4D669D44-8718-48A0-B63A-3868048A89C0}"/>
              </a:ext>
            </a:extLst>
          </p:cNvPr>
          <p:cNvSpPr txBox="1">
            <a:spLocks noChangeArrowheads="1"/>
          </p:cNvSpPr>
          <p:nvPr/>
        </p:nvSpPr>
        <p:spPr>
          <a:xfrm>
            <a:off x="990600" y="416077"/>
            <a:ext cx="7162799" cy="138826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rgbClr val="000099"/>
                </a:solidFill>
                <a:latin typeface="Arial" panose="020B0604020202020204" pitchFamily="34" charset="0"/>
                <a:cs typeface="Arial" panose="020B0604020202020204" pitchFamily="34" charset="0"/>
              </a:rPr>
              <a:t>Half Post Spacing – 3’-1½” </a:t>
            </a:r>
          </a:p>
          <a:p>
            <a:r>
              <a:rPr lang="en-US" sz="2400" b="1" dirty="0">
                <a:solidFill>
                  <a:srgbClr val="C00000"/>
                </a:solidFill>
                <a:latin typeface="Arial" panose="020B0604020202020204" pitchFamily="34" charset="0"/>
                <a:cs typeface="Arial" panose="020B0604020202020204" pitchFamily="34" charset="0"/>
              </a:rPr>
              <a:t>Where Clearance From Back of Rail to Obstruction is 2.5’ or Greater but Less Than 4’</a:t>
            </a:r>
          </a:p>
        </p:txBody>
      </p:sp>
      <p:sp>
        <p:nvSpPr>
          <p:cNvPr id="7" name="Rectangle 6">
            <a:extLst>
              <a:ext uri="{FF2B5EF4-FFF2-40B4-BE49-F238E27FC236}">
                <a16:creationId xmlns:a16="http://schemas.microsoft.com/office/drawing/2014/main" id="{28D28F4F-7038-4964-B2CB-005FE2687DB5}"/>
              </a:ext>
            </a:extLst>
          </p:cNvPr>
          <p:cNvSpPr/>
          <p:nvPr/>
        </p:nvSpPr>
        <p:spPr>
          <a:xfrm>
            <a:off x="3823579" y="6245225"/>
            <a:ext cx="1441420" cy="369332"/>
          </a:xfrm>
          <a:prstGeom prst="rect">
            <a:avLst/>
          </a:prstGeom>
        </p:spPr>
        <p:txBody>
          <a:bodyPr wrap="none">
            <a:spAutoFit/>
          </a:bodyPr>
          <a:lstStyle/>
          <a:p>
            <a:r>
              <a:rPr lang="en-US" b="1" kern="0" dirty="0"/>
              <a:t>CD-609-8.1 </a:t>
            </a:r>
            <a:endParaRPr lang="en-US" dirty="0"/>
          </a:p>
        </p:txBody>
      </p:sp>
      <p:sp>
        <p:nvSpPr>
          <p:cNvPr id="8" name="Text Box 196">
            <a:extLst>
              <a:ext uri="{FF2B5EF4-FFF2-40B4-BE49-F238E27FC236}">
                <a16:creationId xmlns:a16="http://schemas.microsoft.com/office/drawing/2014/main" id="{C09CFAF6-066F-4CCC-A6DD-8AAA46088AD7}"/>
              </a:ext>
            </a:extLst>
          </p:cNvPr>
          <p:cNvSpPr txBox="1">
            <a:spLocks noChangeArrowheads="1"/>
          </p:cNvSpPr>
          <p:nvPr/>
        </p:nvSpPr>
        <p:spPr bwMode="auto">
          <a:xfrm>
            <a:off x="666749" y="4550911"/>
            <a:ext cx="7810499" cy="1538883"/>
          </a:xfrm>
          <a:prstGeom prst="rect">
            <a:avLst/>
          </a:prstGeom>
          <a:noFill/>
          <a:ln w="9525">
            <a:noFill/>
            <a:miter lim="800000"/>
            <a:headEnd/>
            <a:tailEnd/>
          </a:ln>
        </p:spPr>
        <p:txBody>
          <a:bodyPr wrap="square">
            <a:spAutoFit/>
          </a:bodyPr>
          <a:lstStyle/>
          <a:p>
            <a:pPr marL="342900" indent="-342900">
              <a:spcBef>
                <a:spcPts val="600"/>
              </a:spcBef>
              <a:buFont typeface="+mj-lt"/>
              <a:buAutoNum type="arabicPeriod"/>
            </a:pPr>
            <a:r>
              <a:rPr lang="en-US" sz="1400" b="1" dirty="0">
                <a:latin typeface="Arial" panose="020B0604020202020204" pitchFamily="34" charset="0"/>
                <a:cs typeface="Arial" panose="020B0604020202020204" pitchFamily="34" charset="0"/>
              </a:rPr>
              <a:t>Where an approach end treatment at the trailing end of guide rail is shown on the plans, the post spacing requirements shall be the same as the approach end. </a:t>
            </a:r>
          </a:p>
          <a:p>
            <a:pPr marL="342900" indent="-342900">
              <a:spcBef>
                <a:spcPts val="600"/>
              </a:spcBef>
              <a:buFont typeface="+mj-lt"/>
              <a:buAutoNum type="arabicPeriod"/>
            </a:pPr>
            <a:r>
              <a:rPr lang="en-US" sz="1400" b="1" dirty="0">
                <a:latin typeface="Arial" panose="020B0604020202020204" pitchFamily="34" charset="0"/>
                <a:cs typeface="Arial" panose="020B0604020202020204" pitchFamily="34" charset="0"/>
              </a:rPr>
              <a:t>In a fill section where the distance from the back of the post to the PVI is less than 1’ and the slope is steeper than 3:1, the minimum clearance from the face of the rail to an obstruction is increased by 1’ due to increased post deflection.</a:t>
            </a:r>
            <a:endParaRPr lang="en-US" sz="1400" b="1" dirty="0">
              <a:solidFill>
                <a:srgbClr val="FF0000"/>
              </a:solidFill>
              <a:latin typeface="Arial" panose="020B0604020202020204" pitchFamily="34" charset="0"/>
              <a:cs typeface="Arial" panose="020B0604020202020204" pitchFamily="34" charset="0"/>
            </a:endParaRPr>
          </a:p>
          <a:p>
            <a:pPr marL="342900" indent="-342900">
              <a:spcBef>
                <a:spcPts val="600"/>
              </a:spcBef>
              <a:buFont typeface="+mj-lt"/>
              <a:buAutoNum type="arabicPeriod"/>
            </a:pPr>
            <a:r>
              <a:rPr lang="en-US" sz="1400" b="1" dirty="0">
                <a:latin typeface="Arial" panose="020B0604020202020204" pitchFamily="34" charset="0"/>
                <a:cs typeface="Arial" panose="020B0604020202020204" pitchFamily="34" charset="0"/>
              </a:rPr>
              <a:t>Addition posts and blockouts will be paid for under pay item “Beam Guide Rail Post”.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98" y="1702629"/>
            <a:ext cx="8153400" cy="2848282"/>
          </a:xfrm>
          <a:prstGeom prst="rect">
            <a:avLst/>
          </a:prstGeom>
        </p:spPr>
      </p:pic>
    </p:spTree>
    <p:extLst>
      <p:ext uri="{BB962C8B-B14F-4D97-AF65-F5344CB8AC3E}">
        <p14:creationId xmlns:p14="http://schemas.microsoft.com/office/powerpoint/2010/main" val="30512862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E5F81F0-EA01-437F-B6BE-E0F7829543C5}" type="slidenum">
              <a:rPr lang="en-US" smtClean="0"/>
              <a:pPr/>
              <a:t>71</a:t>
            </a:fld>
            <a:endParaRPr lang="en-US"/>
          </a:p>
        </p:txBody>
      </p:sp>
      <p:sp>
        <p:nvSpPr>
          <p:cNvPr id="7" name="Rectangle 2">
            <a:extLst>
              <a:ext uri="{FF2B5EF4-FFF2-40B4-BE49-F238E27FC236}">
                <a16:creationId xmlns:a16="http://schemas.microsoft.com/office/drawing/2014/main" id="{BAF1DEBA-3F28-4CC7-BDF6-5C9DB8A8D89F}"/>
              </a:ext>
            </a:extLst>
          </p:cNvPr>
          <p:cNvSpPr txBox="1">
            <a:spLocks noChangeArrowheads="1"/>
          </p:cNvSpPr>
          <p:nvPr/>
        </p:nvSpPr>
        <p:spPr>
          <a:xfrm>
            <a:off x="838200" y="381000"/>
            <a:ext cx="7467600" cy="1388268"/>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000099"/>
                </a:solidFill>
                <a:latin typeface="Arial" panose="020B0604020202020204" pitchFamily="34" charset="0"/>
                <a:cs typeface="Arial" panose="020B0604020202020204" pitchFamily="34" charset="0"/>
              </a:rPr>
              <a:t>Quarter Post Spacing – 1’- 6¾”  </a:t>
            </a:r>
          </a:p>
          <a:p>
            <a:r>
              <a:rPr lang="en-US" sz="2800" b="1" dirty="0">
                <a:solidFill>
                  <a:srgbClr val="C00000"/>
                </a:solidFill>
                <a:latin typeface="Arial" panose="020B0604020202020204" pitchFamily="34" charset="0"/>
                <a:cs typeface="Arial" panose="020B0604020202020204" pitchFamily="34" charset="0"/>
              </a:rPr>
              <a:t>Where clearance From Back of Rail to Obstruction is 1.5’ or Greater but Less Than 2.5’</a:t>
            </a:r>
          </a:p>
        </p:txBody>
      </p:sp>
      <p:sp>
        <p:nvSpPr>
          <p:cNvPr id="5" name="Rectangle 4">
            <a:extLst>
              <a:ext uri="{FF2B5EF4-FFF2-40B4-BE49-F238E27FC236}">
                <a16:creationId xmlns:a16="http://schemas.microsoft.com/office/drawing/2014/main" id="{F9657C25-199A-42A2-9D72-D180F8D06787}"/>
              </a:ext>
            </a:extLst>
          </p:cNvPr>
          <p:cNvSpPr/>
          <p:nvPr/>
        </p:nvSpPr>
        <p:spPr>
          <a:xfrm>
            <a:off x="3733800" y="6107668"/>
            <a:ext cx="1441420" cy="369332"/>
          </a:xfrm>
          <a:prstGeom prst="rect">
            <a:avLst/>
          </a:prstGeom>
        </p:spPr>
        <p:txBody>
          <a:bodyPr wrap="none">
            <a:spAutoFit/>
          </a:bodyPr>
          <a:lstStyle/>
          <a:p>
            <a:r>
              <a:rPr lang="en-US" b="1" kern="0" dirty="0"/>
              <a:t>CD-609-8.1 </a:t>
            </a:r>
            <a:endParaRPr lang="en-US" dirty="0"/>
          </a:p>
        </p:txBody>
      </p:sp>
      <p:sp>
        <p:nvSpPr>
          <p:cNvPr id="8" name="Text Box 196">
            <a:extLst>
              <a:ext uri="{FF2B5EF4-FFF2-40B4-BE49-F238E27FC236}">
                <a16:creationId xmlns:a16="http://schemas.microsoft.com/office/drawing/2014/main" id="{E54D24E2-1BC5-4883-B94C-04E06BB7E3F1}"/>
              </a:ext>
            </a:extLst>
          </p:cNvPr>
          <p:cNvSpPr txBox="1">
            <a:spLocks noChangeArrowheads="1"/>
          </p:cNvSpPr>
          <p:nvPr/>
        </p:nvSpPr>
        <p:spPr bwMode="auto">
          <a:xfrm>
            <a:off x="666749" y="4550911"/>
            <a:ext cx="7810499" cy="1538883"/>
          </a:xfrm>
          <a:prstGeom prst="rect">
            <a:avLst/>
          </a:prstGeom>
          <a:noFill/>
          <a:ln w="9525">
            <a:noFill/>
            <a:miter lim="800000"/>
            <a:headEnd/>
            <a:tailEnd/>
          </a:ln>
        </p:spPr>
        <p:txBody>
          <a:bodyPr wrap="square">
            <a:spAutoFit/>
          </a:bodyPr>
          <a:lstStyle/>
          <a:p>
            <a:pPr marL="342900" indent="-342900">
              <a:spcBef>
                <a:spcPts val="600"/>
              </a:spcBef>
              <a:buFont typeface="+mj-lt"/>
              <a:buAutoNum type="arabicPeriod"/>
            </a:pPr>
            <a:r>
              <a:rPr lang="en-US" sz="1400" b="1" dirty="0">
                <a:latin typeface="Arial" panose="020B0604020202020204" pitchFamily="34" charset="0"/>
                <a:cs typeface="Arial" panose="020B0604020202020204" pitchFamily="34" charset="0"/>
              </a:rPr>
              <a:t>Where an approach end treatment at the trailing end of guide rail is shown on the plans, the post spacing requirements shall be the same as the approach end. </a:t>
            </a:r>
          </a:p>
          <a:p>
            <a:pPr marL="342900" indent="-342900">
              <a:spcBef>
                <a:spcPts val="600"/>
              </a:spcBef>
              <a:buFont typeface="+mj-lt"/>
              <a:buAutoNum type="arabicPeriod"/>
            </a:pPr>
            <a:r>
              <a:rPr lang="en-US" sz="1400" b="1" dirty="0">
                <a:latin typeface="Arial" panose="020B0604020202020204" pitchFamily="34" charset="0"/>
                <a:cs typeface="Arial" panose="020B0604020202020204" pitchFamily="34" charset="0"/>
              </a:rPr>
              <a:t>In a fill section where the distance from the back of the post to the PVI is less than 1’ and the slope is steeper than 3:1, the minimum clearance from the face of the rail to an obstruction is increased by 1’ due to increased post deflection.</a:t>
            </a:r>
            <a:endParaRPr lang="en-US" sz="1400" b="1" dirty="0">
              <a:solidFill>
                <a:srgbClr val="FF0000"/>
              </a:solidFill>
              <a:latin typeface="Arial" panose="020B0604020202020204" pitchFamily="34" charset="0"/>
              <a:cs typeface="Arial" panose="020B0604020202020204" pitchFamily="34" charset="0"/>
            </a:endParaRPr>
          </a:p>
          <a:p>
            <a:pPr marL="342900" indent="-342900">
              <a:spcBef>
                <a:spcPts val="600"/>
              </a:spcBef>
              <a:buFont typeface="+mj-lt"/>
              <a:buAutoNum type="arabicPeriod"/>
            </a:pPr>
            <a:r>
              <a:rPr lang="en-US" sz="1400" b="1" dirty="0">
                <a:latin typeface="Arial" panose="020B0604020202020204" pitchFamily="34" charset="0"/>
                <a:cs typeface="Arial" panose="020B0604020202020204" pitchFamily="34" charset="0"/>
              </a:rPr>
              <a:t>Addition posts and blockouts will be paid for under pay item “Beam Guide Rail Post”.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1" y="1767533"/>
            <a:ext cx="7372349" cy="2774441"/>
          </a:xfrm>
          <a:prstGeom prst="rect">
            <a:avLst/>
          </a:prstGeom>
        </p:spPr>
      </p:pic>
    </p:spTree>
    <p:extLst>
      <p:ext uri="{BB962C8B-B14F-4D97-AF65-F5344CB8AC3E}">
        <p14:creationId xmlns:p14="http://schemas.microsoft.com/office/powerpoint/2010/main" val="26310799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E5F81F0-EA01-437F-B6BE-E0F7829543C5}" type="slidenum">
              <a:rPr lang="en-US" smtClean="0"/>
              <a:pPr/>
              <a:t>72</a:t>
            </a:fld>
            <a:endParaRPr lang="en-US"/>
          </a:p>
        </p:txBody>
      </p:sp>
      <p:sp>
        <p:nvSpPr>
          <p:cNvPr id="7" name="Rectangle 2">
            <a:extLst>
              <a:ext uri="{FF2B5EF4-FFF2-40B4-BE49-F238E27FC236}">
                <a16:creationId xmlns:a16="http://schemas.microsoft.com/office/drawing/2014/main" id="{BAF1DEBA-3F28-4CC7-BDF6-5C9DB8A8D89F}"/>
              </a:ext>
            </a:extLst>
          </p:cNvPr>
          <p:cNvSpPr txBox="1">
            <a:spLocks noChangeArrowheads="1"/>
          </p:cNvSpPr>
          <p:nvPr/>
        </p:nvSpPr>
        <p:spPr>
          <a:xfrm>
            <a:off x="952499" y="609600"/>
            <a:ext cx="7239000" cy="10668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b="1" dirty="0">
                <a:solidFill>
                  <a:srgbClr val="000099"/>
                </a:solidFill>
                <a:latin typeface="Arial" panose="020B0604020202020204" pitchFamily="34" charset="0"/>
                <a:cs typeface="Arial" panose="020B0604020202020204" pitchFamily="34" charset="0"/>
              </a:rPr>
              <a:t>MGS Test</a:t>
            </a:r>
          </a:p>
          <a:p>
            <a:r>
              <a:rPr lang="en-US" sz="2800" b="1" dirty="0">
                <a:solidFill>
                  <a:srgbClr val="C00000"/>
                </a:solidFill>
                <a:latin typeface="Arial" panose="020B0604020202020204" pitchFamily="34" charset="0"/>
                <a:cs typeface="Arial" panose="020B0604020202020204" pitchFamily="34" charset="0"/>
              </a:rPr>
              <a:t>Quarter Post Spacing – 1’- 6¾”  </a:t>
            </a:r>
          </a:p>
        </p:txBody>
      </p:sp>
      <p:sp>
        <p:nvSpPr>
          <p:cNvPr id="5" name="Rectangle 4">
            <a:extLst>
              <a:ext uri="{FF2B5EF4-FFF2-40B4-BE49-F238E27FC236}">
                <a16:creationId xmlns:a16="http://schemas.microsoft.com/office/drawing/2014/main" id="{F9657C25-199A-42A2-9D72-D180F8D06787}"/>
              </a:ext>
            </a:extLst>
          </p:cNvPr>
          <p:cNvSpPr/>
          <p:nvPr/>
        </p:nvSpPr>
        <p:spPr>
          <a:xfrm>
            <a:off x="2393259" y="5486400"/>
            <a:ext cx="3913251" cy="400110"/>
          </a:xfrm>
          <a:prstGeom prst="rect">
            <a:avLst/>
          </a:prstGeom>
        </p:spPr>
        <p:txBody>
          <a:bodyPr wrap="none">
            <a:spAutoFit/>
          </a:bodyPr>
          <a:lstStyle/>
          <a:p>
            <a:pPr lvl="1">
              <a:defRPr/>
            </a:pPr>
            <a:r>
              <a:rPr lang="en-US" sz="2000" b="1" dirty="0"/>
              <a:t>Dynamic deflection = 17.6”</a:t>
            </a:r>
          </a:p>
        </p:txBody>
      </p:sp>
      <p:pic>
        <p:nvPicPr>
          <p:cNvPr id="3" name="1-90">
            <a:hlinkClick r:id="" action="ppaction://media"/>
            <a:extLst>
              <a:ext uri="{FF2B5EF4-FFF2-40B4-BE49-F238E27FC236}">
                <a16:creationId xmlns:a16="http://schemas.microsoft.com/office/drawing/2014/main" id="{1FFD7D69-9AAA-41EE-BD50-3A40F8492C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819072"/>
            <a:ext cx="4889771" cy="3667328"/>
          </a:xfrm>
          <a:prstGeom prst="rect">
            <a:avLst/>
          </a:prstGeom>
        </p:spPr>
      </p:pic>
    </p:spTree>
    <p:extLst>
      <p:ext uri="{BB962C8B-B14F-4D97-AF65-F5344CB8AC3E}">
        <p14:creationId xmlns:p14="http://schemas.microsoft.com/office/powerpoint/2010/main" val="406431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sz="quarter"/>
          </p:nvPr>
        </p:nvSpPr>
        <p:spPr>
          <a:xfrm>
            <a:off x="381000" y="274638"/>
            <a:ext cx="8458200" cy="563562"/>
          </a:xfrm>
        </p:spPr>
        <p:txBody>
          <a:bodyPr/>
          <a:lstStyle/>
          <a:p>
            <a:pPr eaLnBrk="1" hangingPunct="1"/>
            <a:r>
              <a:rPr lang="en-US" sz="3200" b="1" dirty="0">
                <a:solidFill>
                  <a:srgbClr val="000099"/>
                </a:solidFill>
                <a:latin typeface="Arial" panose="020B0604020202020204" pitchFamily="34" charset="0"/>
                <a:cs typeface="Arial" panose="020B0604020202020204" pitchFamily="34" charset="0"/>
              </a:rPr>
              <a:t>Reduced Post Spacing At Obstruction</a:t>
            </a:r>
          </a:p>
        </p:txBody>
      </p:sp>
      <p:pic>
        <p:nvPicPr>
          <p:cNvPr id="67587" name="Picture 16" descr="PA0700860"/>
          <p:cNvPicPr>
            <a:picLocks noGrp="1" noChangeAspect="1" noChangeArrowheads="1"/>
          </p:cNvPicPr>
          <p:nvPr>
            <p:ph sz="quarter" idx="1"/>
          </p:nvPr>
        </p:nvPicPr>
        <p:blipFill>
          <a:blip r:embed="rId2"/>
          <a:srcRect/>
          <a:stretch>
            <a:fillRect/>
          </a:stretch>
        </p:blipFill>
        <p:spPr>
          <a:xfrm>
            <a:off x="487218" y="1012825"/>
            <a:ext cx="4038600" cy="2058988"/>
          </a:xfrm>
        </p:spPr>
      </p:pic>
      <p:pic>
        <p:nvPicPr>
          <p:cNvPr id="67588" name="Picture 17" descr="PA070076"/>
          <p:cNvPicPr>
            <a:picLocks noGrp="1" noChangeAspect="1" noChangeArrowheads="1"/>
          </p:cNvPicPr>
          <p:nvPr>
            <p:ph sz="quarter" idx="3"/>
          </p:nvPr>
        </p:nvPicPr>
        <p:blipFill>
          <a:blip r:embed="rId3"/>
          <a:srcRect/>
          <a:stretch>
            <a:fillRect/>
          </a:stretch>
        </p:blipFill>
        <p:spPr>
          <a:xfrm>
            <a:off x="542636" y="3246438"/>
            <a:ext cx="4038600" cy="3030538"/>
          </a:xfrm>
        </p:spPr>
      </p:pic>
      <p:pic>
        <p:nvPicPr>
          <p:cNvPr id="67589" name="Picture 19" descr="PA070075"/>
          <p:cNvPicPr>
            <a:picLocks noGrp="1" noChangeAspect="1" noChangeArrowheads="1"/>
          </p:cNvPicPr>
          <p:nvPr>
            <p:ph sz="quarter" idx="2"/>
          </p:nvPr>
        </p:nvPicPr>
        <p:blipFill>
          <a:blip r:embed="rId4"/>
          <a:srcRect/>
          <a:stretch>
            <a:fillRect/>
          </a:stretch>
        </p:blipFill>
        <p:spPr>
          <a:xfrm>
            <a:off x="4743450" y="1012825"/>
            <a:ext cx="3943350" cy="5257800"/>
          </a:xfrm>
        </p:spPr>
      </p:pic>
      <p:sp>
        <p:nvSpPr>
          <p:cNvPr id="2" name="Slide Number Placeholder 1"/>
          <p:cNvSpPr>
            <a:spLocks noGrp="1"/>
          </p:cNvSpPr>
          <p:nvPr>
            <p:ph type="sldNum" sz="quarter" idx="12"/>
          </p:nvPr>
        </p:nvSpPr>
        <p:spPr/>
        <p:txBody>
          <a:bodyPr/>
          <a:lstStyle/>
          <a:p>
            <a:fld id="{BB8471A2-42EB-4887-B00C-F87F79E4C169}" type="slidenum">
              <a:rPr lang="en-US" smtClean="0"/>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9" descr="IM000187"/>
          <p:cNvPicPr>
            <a:picLocks noGrp="1" noChangeAspect="1" noChangeArrowheads="1"/>
          </p:cNvPicPr>
          <p:nvPr>
            <p:ph sz="half" idx="1"/>
          </p:nvPr>
        </p:nvPicPr>
        <p:blipFill>
          <a:blip r:embed="rId2"/>
          <a:srcRect/>
          <a:stretch>
            <a:fillRect/>
          </a:stretch>
        </p:blipFill>
        <p:spPr>
          <a:xfrm>
            <a:off x="228600" y="342900"/>
            <a:ext cx="4622800" cy="3467100"/>
          </a:xfrm>
        </p:spPr>
      </p:pic>
      <p:pic>
        <p:nvPicPr>
          <p:cNvPr id="68611" name="Picture 12" descr="IM000195"/>
          <p:cNvPicPr>
            <a:picLocks noGrp="1" noChangeAspect="1" noChangeArrowheads="1"/>
          </p:cNvPicPr>
          <p:nvPr>
            <p:ph sz="half" idx="2"/>
          </p:nvPr>
        </p:nvPicPr>
        <p:blipFill>
          <a:blip r:embed="rId3"/>
          <a:srcRect/>
          <a:stretch>
            <a:fillRect/>
          </a:stretch>
        </p:blipFill>
        <p:spPr>
          <a:xfrm>
            <a:off x="4267200" y="3200400"/>
            <a:ext cx="4724400" cy="3543300"/>
          </a:xfrm>
        </p:spPr>
      </p:pic>
      <p:sp>
        <p:nvSpPr>
          <p:cNvPr id="68612" name="Rectangle 13"/>
          <p:cNvSpPr>
            <a:spLocks noGrp="1" noChangeArrowheads="1"/>
          </p:cNvSpPr>
          <p:nvPr>
            <p:ph type="title"/>
          </p:nvPr>
        </p:nvSpPr>
        <p:spPr>
          <a:xfrm>
            <a:off x="4953000" y="304800"/>
            <a:ext cx="3733800" cy="2819400"/>
          </a:xfrm>
        </p:spPr>
        <p:txBody>
          <a:bodyPr/>
          <a:lstStyle/>
          <a:p>
            <a:pPr eaLnBrk="1" hangingPunct="1">
              <a:spcAft>
                <a:spcPts val="600"/>
              </a:spcAft>
            </a:pPr>
            <a:r>
              <a:rPr lang="en-US" sz="3200" b="1" dirty="0">
                <a:solidFill>
                  <a:srgbClr val="000099"/>
                </a:solidFill>
                <a:latin typeface="Arial" panose="020B0604020202020204" pitchFamily="34" charset="0"/>
                <a:cs typeface="Arial" panose="020B0604020202020204" pitchFamily="34" charset="0"/>
              </a:rPr>
              <a:t>No Reduced Post Spacing Aftermath</a:t>
            </a:r>
          </a:p>
        </p:txBody>
      </p:sp>
      <p:sp>
        <p:nvSpPr>
          <p:cNvPr id="2" name="Slide Number Placeholder 1"/>
          <p:cNvSpPr>
            <a:spLocks noGrp="1"/>
          </p:cNvSpPr>
          <p:nvPr>
            <p:ph type="sldNum" sz="quarter" idx="12"/>
          </p:nvPr>
        </p:nvSpPr>
        <p:spPr/>
        <p:txBody>
          <a:bodyPr/>
          <a:lstStyle/>
          <a:p>
            <a:fld id="{F8970DA4-BE35-4DE3-9E0C-7506022D6174}" type="slidenum">
              <a:rPr lang="en-US" smtClean="0"/>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2F491-3AC4-4369-875B-59644BD03EB5}"/>
              </a:ext>
            </a:extLst>
          </p:cNvPr>
          <p:cNvSpPr>
            <a:spLocks noGrp="1"/>
          </p:cNvSpPr>
          <p:nvPr>
            <p:ph type="title"/>
          </p:nvPr>
        </p:nvSpPr>
        <p:spPr/>
        <p:txBody>
          <a:bodyPr/>
          <a:lstStyle/>
          <a:p>
            <a:r>
              <a:rPr lang="en-US" sz="2800" b="1" dirty="0">
                <a:solidFill>
                  <a:srgbClr val="C00000"/>
                </a:solidFill>
                <a:latin typeface="Arial" panose="020B0604020202020204" pitchFamily="34" charset="0"/>
                <a:cs typeface="Arial" panose="020B0604020202020204" pitchFamily="34" charset="0"/>
              </a:rPr>
              <a:t>Underground Structures</a:t>
            </a:r>
            <a:endParaRPr lang="en-US" sz="2800" dirty="0"/>
          </a:p>
        </p:txBody>
      </p:sp>
      <p:sp>
        <p:nvSpPr>
          <p:cNvPr id="3" name="Content Placeholder 2">
            <a:extLst>
              <a:ext uri="{FF2B5EF4-FFF2-40B4-BE49-F238E27FC236}">
                <a16:creationId xmlns:a16="http://schemas.microsoft.com/office/drawing/2014/main" id="{3295AE47-CE59-4645-AF93-50103AEAA7FE}"/>
              </a:ext>
            </a:extLst>
          </p:cNvPr>
          <p:cNvSpPr>
            <a:spLocks noGrp="1"/>
          </p:cNvSpPr>
          <p:nvPr>
            <p:ph idx="1"/>
          </p:nvPr>
        </p:nvSpPr>
        <p:spPr>
          <a:xfrm>
            <a:off x="762000" y="1600201"/>
            <a:ext cx="7467600" cy="3733800"/>
          </a:xfrm>
        </p:spPr>
        <p:txBody>
          <a:bodyPr/>
          <a:lstStyle/>
          <a:p>
            <a:pPr marL="0" indent="0">
              <a:spcBef>
                <a:spcPts val="1800"/>
              </a:spcBef>
              <a:buNone/>
            </a:pPr>
            <a:r>
              <a:rPr lang="en-US" sz="2000" b="1" dirty="0"/>
              <a:t>When the installation of guide rail posts would impact an under ground structure (pipe, fiber optic cable, junction box, inlet, etc.) and it is not practical to adjust the location the underground structure or the guide rail posts, the designer has the option of:</a:t>
            </a:r>
          </a:p>
          <a:p>
            <a:pPr>
              <a:spcBef>
                <a:spcPts val="1800"/>
              </a:spcBef>
            </a:pPr>
            <a:r>
              <a:rPr lang="en-US" sz="2000" b="1" dirty="0"/>
              <a:t>adding additional blockouts</a:t>
            </a:r>
          </a:p>
          <a:p>
            <a:pPr>
              <a:spcBef>
                <a:spcPts val="1800"/>
              </a:spcBef>
            </a:pPr>
            <a:r>
              <a:rPr lang="en-US" sz="2000" b="1" dirty="0"/>
              <a:t>omitting one to three guide rail posts (12’-6”, 18’-9” or 25’-0” unsupported span lengths) </a:t>
            </a:r>
          </a:p>
          <a:p>
            <a:pPr>
              <a:spcBef>
                <a:spcPts val="1800"/>
              </a:spcBef>
            </a:pPr>
            <a:r>
              <a:rPr lang="en-US" sz="2000" b="1" dirty="0"/>
              <a:t>attaching the guide rail to a concrete sidewalk</a:t>
            </a:r>
          </a:p>
        </p:txBody>
      </p:sp>
      <p:sp>
        <p:nvSpPr>
          <p:cNvPr id="4" name="Slide Number Placeholder 3">
            <a:extLst>
              <a:ext uri="{FF2B5EF4-FFF2-40B4-BE49-F238E27FC236}">
                <a16:creationId xmlns:a16="http://schemas.microsoft.com/office/drawing/2014/main" id="{7FC7E613-8B05-441D-8BB8-814808188599}"/>
              </a:ext>
            </a:extLst>
          </p:cNvPr>
          <p:cNvSpPr>
            <a:spLocks noGrp="1"/>
          </p:cNvSpPr>
          <p:nvPr>
            <p:ph type="sldNum" sz="quarter" idx="12"/>
          </p:nvPr>
        </p:nvSpPr>
        <p:spPr/>
        <p:txBody>
          <a:bodyPr/>
          <a:lstStyle/>
          <a:p>
            <a:fld id="{1E5F81F0-EA01-437F-B6BE-E0F7829543C5}" type="slidenum">
              <a:rPr lang="en-US" smtClean="0"/>
              <a:pPr/>
              <a:t>75</a:t>
            </a:fld>
            <a:endParaRPr lang="en-US"/>
          </a:p>
        </p:txBody>
      </p:sp>
    </p:spTree>
    <p:extLst>
      <p:ext uri="{BB962C8B-B14F-4D97-AF65-F5344CB8AC3E}">
        <p14:creationId xmlns:p14="http://schemas.microsoft.com/office/powerpoint/2010/main" val="41285347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12042-8AFD-4303-9ABA-C75C6AA851C5}"/>
              </a:ext>
            </a:extLst>
          </p:cNvPr>
          <p:cNvSpPr>
            <a:spLocks noGrp="1"/>
          </p:cNvSpPr>
          <p:nvPr>
            <p:ph type="title"/>
          </p:nvPr>
        </p:nvSpPr>
        <p:spPr>
          <a:xfrm>
            <a:off x="1066800" y="381000"/>
            <a:ext cx="7010400" cy="990600"/>
          </a:xfrm>
        </p:spPr>
        <p:txBody>
          <a:bodyPr/>
          <a:lstStyle/>
          <a:p>
            <a:r>
              <a:rPr lang="en-US" altLang="en-US" sz="2800" b="1" kern="1200" dirty="0">
                <a:solidFill>
                  <a:srgbClr val="C00000"/>
                </a:solidFill>
                <a:latin typeface="Arial" panose="020B0604020202020204" pitchFamily="34" charset="0"/>
                <a:cs typeface="Arial" panose="020B0604020202020204" pitchFamily="34" charset="0"/>
              </a:rPr>
              <a:t>MGS Guide Rail – Additional Blockouts</a:t>
            </a:r>
            <a:br>
              <a:rPr lang="en-US" altLang="en-US" sz="2800" b="1" kern="1200" dirty="0">
                <a:solidFill>
                  <a:srgbClr val="C00000"/>
                </a:solidFill>
                <a:latin typeface="Arial" panose="020B0604020202020204" pitchFamily="34" charset="0"/>
                <a:cs typeface="Arial" panose="020B0604020202020204" pitchFamily="34" charset="0"/>
              </a:rPr>
            </a:br>
            <a:endParaRPr lang="en-US" sz="2800" dirty="0"/>
          </a:p>
        </p:txBody>
      </p:sp>
      <p:sp>
        <p:nvSpPr>
          <p:cNvPr id="3" name="Content Placeholder 2">
            <a:extLst>
              <a:ext uri="{FF2B5EF4-FFF2-40B4-BE49-F238E27FC236}">
                <a16:creationId xmlns:a16="http://schemas.microsoft.com/office/drawing/2014/main" id="{6B5AC828-79A6-40A8-B4D3-806F9D028E7C}"/>
              </a:ext>
            </a:extLst>
          </p:cNvPr>
          <p:cNvSpPr>
            <a:spLocks noGrp="1"/>
          </p:cNvSpPr>
          <p:nvPr>
            <p:ph idx="1"/>
          </p:nvPr>
        </p:nvSpPr>
        <p:spPr>
          <a:xfrm>
            <a:off x="1104900" y="1676400"/>
            <a:ext cx="6934200" cy="2590800"/>
          </a:xfrm>
        </p:spPr>
        <p:txBody>
          <a:bodyPr/>
          <a:lstStyle/>
          <a:p>
            <a:pPr>
              <a:spcBef>
                <a:spcPts val="1800"/>
              </a:spcBef>
            </a:pPr>
            <a:r>
              <a:rPr lang="en-US" sz="2000" b="1" dirty="0"/>
              <a:t>one additional blockout may be provided at each post for any length of guide rail.</a:t>
            </a:r>
          </a:p>
          <a:p>
            <a:pPr>
              <a:spcBef>
                <a:spcPts val="1800"/>
              </a:spcBef>
            </a:pPr>
            <a:r>
              <a:rPr lang="en-US" sz="2000" b="1" dirty="0"/>
              <a:t>two additional blockouts may be provided, but are limited to only one post in any 75 feet of guide rail. </a:t>
            </a:r>
          </a:p>
          <a:p>
            <a:pPr>
              <a:spcBef>
                <a:spcPts val="1800"/>
              </a:spcBef>
            </a:pPr>
            <a:r>
              <a:rPr lang="en-US" sz="2000" b="1" dirty="0"/>
              <a:t>Additional blockouts are not permitted within the limits of guide rail terminals. </a:t>
            </a:r>
          </a:p>
        </p:txBody>
      </p:sp>
      <p:sp>
        <p:nvSpPr>
          <p:cNvPr id="4" name="Slide Number Placeholder 3">
            <a:extLst>
              <a:ext uri="{FF2B5EF4-FFF2-40B4-BE49-F238E27FC236}">
                <a16:creationId xmlns:a16="http://schemas.microsoft.com/office/drawing/2014/main" id="{86B60A51-C7E1-4E03-852D-AF56CB050B72}"/>
              </a:ext>
            </a:extLst>
          </p:cNvPr>
          <p:cNvSpPr>
            <a:spLocks noGrp="1"/>
          </p:cNvSpPr>
          <p:nvPr>
            <p:ph type="sldNum" sz="quarter" idx="12"/>
          </p:nvPr>
        </p:nvSpPr>
        <p:spPr/>
        <p:txBody>
          <a:bodyPr/>
          <a:lstStyle/>
          <a:p>
            <a:fld id="{1E5F81F0-EA01-437F-B6BE-E0F7829543C5}" type="slidenum">
              <a:rPr lang="en-US" smtClean="0"/>
              <a:pPr/>
              <a:t>76</a:t>
            </a:fld>
            <a:endParaRPr lang="en-US"/>
          </a:p>
        </p:txBody>
      </p:sp>
    </p:spTree>
    <p:extLst>
      <p:ext uri="{BB962C8B-B14F-4D97-AF65-F5344CB8AC3E}">
        <p14:creationId xmlns:p14="http://schemas.microsoft.com/office/powerpoint/2010/main" val="31427180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D925B8-EB27-43C9-9F9C-B14FDABE3837}"/>
              </a:ext>
            </a:extLst>
          </p:cNvPr>
          <p:cNvSpPr>
            <a:spLocks noGrp="1"/>
          </p:cNvSpPr>
          <p:nvPr>
            <p:ph type="sldNum" sz="quarter" idx="12"/>
          </p:nvPr>
        </p:nvSpPr>
        <p:spPr/>
        <p:txBody>
          <a:bodyPr/>
          <a:lstStyle/>
          <a:p>
            <a:fld id="{55CF25FB-0EC8-4ABA-AEA8-BA90FCCE8144}" type="slidenum">
              <a:rPr lang="en-US" smtClean="0"/>
              <a:t>77</a:t>
            </a:fld>
            <a:endParaRPr lang="en-US"/>
          </a:p>
        </p:txBody>
      </p:sp>
      <p:sp>
        <p:nvSpPr>
          <p:cNvPr id="9" name="Rectangle 2">
            <a:extLst>
              <a:ext uri="{FF2B5EF4-FFF2-40B4-BE49-F238E27FC236}">
                <a16:creationId xmlns:a16="http://schemas.microsoft.com/office/drawing/2014/main" id="{05361D68-C9A2-4B7F-BA1B-F84B6069246B}"/>
              </a:ext>
            </a:extLst>
          </p:cNvPr>
          <p:cNvSpPr txBox="1">
            <a:spLocks noGrp="1" noChangeArrowheads="1"/>
          </p:cNvSpPr>
          <p:nvPr>
            <p:ph type="title"/>
          </p:nvPr>
        </p:nvSpPr>
        <p:spPr>
          <a:xfrm>
            <a:off x="477915" y="878968"/>
            <a:ext cx="8229600" cy="84480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C00000"/>
                </a:solidFill>
                <a:latin typeface="Arial" panose="020B0604020202020204" pitchFamily="34" charset="0"/>
                <a:cs typeface="Arial" panose="020B0604020202020204" pitchFamily="34" charset="0"/>
              </a:rPr>
              <a:t>25’ or 18’-9” Unsupported Span</a:t>
            </a:r>
          </a:p>
        </p:txBody>
      </p:sp>
      <p:sp>
        <p:nvSpPr>
          <p:cNvPr id="6" name="Rectangle 5">
            <a:extLst>
              <a:ext uri="{FF2B5EF4-FFF2-40B4-BE49-F238E27FC236}">
                <a16:creationId xmlns:a16="http://schemas.microsoft.com/office/drawing/2014/main" id="{B8215D46-A578-41FC-B4CD-E2BD08DDD0BE}"/>
              </a:ext>
            </a:extLst>
          </p:cNvPr>
          <p:cNvSpPr/>
          <p:nvPr/>
        </p:nvSpPr>
        <p:spPr>
          <a:xfrm>
            <a:off x="3793720" y="5320395"/>
            <a:ext cx="1415772" cy="369332"/>
          </a:xfrm>
          <a:prstGeom prst="rect">
            <a:avLst/>
          </a:prstGeom>
        </p:spPr>
        <p:txBody>
          <a:bodyPr wrap="none">
            <a:spAutoFit/>
          </a:bodyPr>
          <a:lstStyle/>
          <a:p>
            <a:r>
              <a:rPr lang="en-US" b="1" kern="0" dirty="0"/>
              <a:t>CD-609-8A </a:t>
            </a:r>
            <a:endParaRPr lang="en-US" dirty="0"/>
          </a:p>
        </p:txBody>
      </p:sp>
      <p:pic>
        <p:nvPicPr>
          <p:cNvPr id="8" name="Picture 7" descr="A close up of a map&#10;&#10;Description generated with very high confidence">
            <a:extLst>
              <a:ext uri="{FF2B5EF4-FFF2-40B4-BE49-F238E27FC236}">
                <a16:creationId xmlns:a16="http://schemas.microsoft.com/office/drawing/2014/main" id="{69865ACE-9BF1-4D34-BCC6-D07692CFE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506" y="1770333"/>
            <a:ext cx="8458200" cy="3363897"/>
          </a:xfrm>
          <a:prstGeom prst="rect">
            <a:avLst/>
          </a:prstGeom>
        </p:spPr>
      </p:pic>
    </p:spTree>
    <p:extLst>
      <p:ext uri="{BB962C8B-B14F-4D97-AF65-F5344CB8AC3E}">
        <p14:creationId xmlns:p14="http://schemas.microsoft.com/office/powerpoint/2010/main" val="28273617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274638"/>
            <a:ext cx="8229600" cy="1143000"/>
          </a:xfrm>
        </p:spPr>
        <p:txBody>
          <a:bodyPr>
            <a:normAutofit/>
          </a:bodyPr>
          <a:lstStyle/>
          <a:p>
            <a:pPr eaLnBrk="1" hangingPunct="1"/>
            <a:r>
              <a:rPr lang="en-US" altLang="en-US" sz="2800" b="1" kern="1200" dirty="0">
                <a:solidFill>
                  <a:srgbClr val="C00000"/>
                </a:solidFill>
                <a:latin typeface="Arial" panose="020B0604020202020204" pitchFamily="34" charset="0"/>
                <a:cs typeface="Arial" panose="020B0604020202020204" pitchFamily="34" charset="0"/>
              </a:rPr>
              <a:t>MGS Guide Rail – Omitted Posts</a:t>
            </a:r>
            <a:br>
              <a:rPr lang="en-US" altLang="en-US" sz="2800" b="1" kern="1200" dirty="0">
                <a:solidFill>
                  <a:srgbClr val="C00000"/>
                </a:solidFill>
                <a:latin typeface="Arial" panose="020B0604020202020204" pitchFamily="34" charset="0"/>
                <a:cs typeface="Arial" panose="020B0604020202020204" pitchFamily="34" charset="0"/>
              </a:rPr>
            </a:br>
            <a:r>
              <a:rPr lang="en-US" altLang="en-US" sz="2800" b="1" kern="1200" dirty="0">
                <a:solidFill>
                  <a:srgbClr val="003399"/>
                </a:solidFill>
                <a:latin typeface="Arial" panose="020B0604020202020204" pitchFamily="34" charset="0"/>
                <a:cs typeface="Arial" panose="020B0604020202020204" pitchFamily="34" charset="0"/>
              </a:rPr>
              <a:t>(25’ or 18’-9” Unsupported Span)</a:t>
            </a:r>
          </a:p>
        </p:txBody>
      </p:sp>
      <p:sp>
        <p:nvSpPr>
          <p:cNvPr id="2" name="Slide Number Placeholder 1">
            <a:extLst>
              <a:ext uri="{FF2B5EF4-FFF2-40B4-BE49-F238E27FC236}">
                <a16:creationId xmlns:a16="http://schemas.microsoft.com/office/drawing/2014/main" id="{5BB45F40-F6E6-48C8-8B41-B903CC7CBFD6}"/>
              </a:ext>
            </a:extLst>
          </p:cNvPr>
          <p:cNvSpPr>
            <a:spLocks noGrp="1"/>
          </p:cNvSpPr>
          <p:nvPr>
            <p:ph type="sldNum" sz="quarter" idx="12"/>
          </p:nvPr>
        </p:nvSpPr>
        <p:spPr/>
        <p:txBody>
          <a:bodyPr/>
          <a:lstStyle/>
          <a:p>
            <a:fld id="{1E5F81F0-EA01-437F-B6BE-E0F7829543C5}" type="slidenum">
              <a:rPr lang="en-US" smtClean="0"/>
              <a:pPr/>
              <a:t>78</a:t>
            </a:fld>
            <a:endParaRPr lang="en-US"/>
          </a:p>
        </p:txBody>
      </p:sp>
      <p:sp>
        <p:nvSpPr>
          <p:cNvPr id="6" name="Rectangle 5">
            <a:extLst>
              <a:ext uri="{FF2B5EF4-FFF2-40B4-BE49-F238E27FC236}">
                <a16:creationId xmlns:a16="http://schemas.microsoft.com/office/drawing/2014/main" id="{56E25BF7-CAE2-41A6-97AA-22F1B6869013}"/>
              </a:ext>
            </a:extLst>
          </p:cNvPr>
          <p:cNvSpPr/>
          <p:nvPr/>
        </p:nvSpPr>
        <p:spPr>
          <a:xfrm>
            <a:off x="457200" y="1488808"/>
            <a:ext cx="8229600" cy="4985980"/>
          </a:xfrm>
          <a:prstGeom prst="rect">
            <a:avLst/>
          </a:prstGeom>
        </p:spPr>
        <p:txBody>
          <a:bodyPr wrap="square">
            <a:spAutoFit/>
          </a:bodyPr>
          <a:lstStyle/>
          <a:p>
            <a:pPr marL="342900" indent="-342900">
              <a:spcBef>
                <a:spcPts val="300"/>
              </a:spcBef>
              <a:buFont typeface="Arial" panose="020B0604020202020204" pitchFamily="34" charset="0"/>
              <a:buChar char="•"/>
            </a:pPr>
            <a:r>
              <a:rPr lang="en-US" sz="1600" b="1" dirty="0"/>
              <a:t>Minimum distances from outer CRT posts </a:t>
            </a:r>
          </a:p>
          <a:p>
            <a:pPr marL="800100" lvl="1" indent="-342900">
              <a:spcBef>
                <a:spcPts val="300"/>
              </a:spcBef>
              <a:buFont typeface="Courier New" panose="02070309020205020404" pitchFamily="49" charset="0"/>
              <a:buChar char="o"/>
            </a:pPr>
            <a:r>
              <a:rPr lang="en-US" sz="1600" b="1" dirty="0"/>
              <a:t>62.5’ between consecutive unsupported spans </a:t>
            </a:r>
          </a:p>
          <a:p>
            <a:pPr marL="800100" lvl="1" indent="-342900">
              <a:spcBef>
                <a:spcPts val="300"/>
              </a:spcBef>
              <a:buFont typeface="Courier New" panose="02070309020205020404" pitchFamily="49" charset="0"/>
              <a:buChar char="o"/>
            </a:pPr>
            <a:r>
              <a:rPr lang="en-US" sz="1600" b="1" dirty="0"/>
              <a:t>62.5’ and 87.5’ to the approach end of a tangent or flared terminal respectively</a:t>
            </a:r>
          </a:p>
          <a:p>
            <a:pPr marL="800100" lvl="1" indent="-342900">
              <a:spcBef>
                <a:spcPts val="300"/>
              </a:spcBef>
              <a:buFont typeface="Courier New" panose="02070309020205020404" pitchFamily="49" charset="0"/>
              <a:buChar char="o"/>
            </a:pPr>
            <a:r>
              <a:rPr lang="en-US" sz="1600" b="1" dirty="0"/>
              <a:t>50’ to beginning of a flare </a:t>
            </a:r>
          </a:p>
          <a:p>
            <a:pPr marL="800100" lvl="1" indent="-342900">
              <a:spcBef>
                <a:spcPts val="300"/>
              </a:spcBef>
              <a:buFont typeface="Courier New" panose="02070309020205020404" pitchFamily="49" charset="0"/>
              <a:buChar char="o"/>
            </a:pPr>
            <a:r>
              <a:rPr lang="en-US" sz="1600" b="1" dirty="0"/>
              <a:t>62.5’ to a beam guide rail anchorage</a:t>
            </a:r>
          </a:p>
          <a:p>
            <a:pPr marL="800100" lvl="1" indent="-342900">
              <a:spcBef>
                <a:spcPts val="300"/>
              </a:spcBef>
              <a:buFont typeface="Courier New" panose="02070309020205020404" pitchFamily="49" charset="0"/>
              <a:buChar char="o"/>
            </a:pPr>
            <a:r>
              <a:rPr lang="en-US" sz="1600" b="1" dirty="0"/>
              <a:t>37.5’ to a W-beam asymmetrical transition section</a:t>
            </a:r>
          </a:p>
          <a:p>
            <a:pPr marL="800100" lvl="1" indent="-342900">
              <a:spcBef>
                <a:spcPts val="300"/>
              </a:spcBef>
              <a:buFont typeface="Courier New" panose="02070309020205020404" pitchFamily="49" charset="0"/>
              <a:buChar char="o"/>
            </a:pPr>
            <a:r>
              <a:rPr lang="en-US" sz="1600" b="1" dirty="0"/>
              <a:t>to fixed objects – 7’ &amp; 8’ for 18’-9” &amp; 25’-0” spans respectively</a:t>
            </a:r>
          </a:p>
          <a:p>
            <a:pPr marL="800100" lvl="1" indent="-342900">
              <a:spcBef>
                <a:spcPts val="300"/>
              </a:spcBef>
              <a:buFont typeface="Courier New" panose="02070309020205020404" pitchFamily="49" charset="0"/>
              <a:buChar char="o"/>
            </a:pPr>
            <a:r>
              <a:rPr lang="en-US" sz="1600" b="1" dirty="0"/>
              <a:t>2’ from back of post to PVI on fill slopes</a:t>
            </a:r>
          </a:p>
          <a:p>
            <a:pPr marL="285750" indent="-285750">
              <a:spcBef>
                <a:spcPts val="300"/>
              </a:spcBef>
              <a:buFont typeface="Arial" panose="020B0604020202020204" pitchFamily="34" charset="0"/>
              <a:buChar char="•"/>
            </a:pPr>
            <a:r>
              <a:rPr lang="en-US" sz="1600" b="1" dirty="0"/>
              <a:t>3’ minimum to a vertical drop off behind unsupported span</a:t>
            </a:r>
          </a:p>
          <a:p>
            <a:pPr marL="285750" indent="-285750">
              <a:spcBef>
                <a:spcPts val="300"/>
              </a:spcBef>
              <a:buFont typeface="Arial" panose="020B0604020202020204" pitchFamily="34" charset="0"/>
              <a:buChar char="•"/>
            </a:pPr>
            <a:r>
              <a:rPr lang="en-US" sz="1600" b="1" dirty="0"/>
              <a:t>2 inch maximum extension of culvert headwall above ground line behind unsupported span</a:t>
            </a:r>
          </a:p>
          <a:p>
            <a:pPr marL="287338" indent="-287338">
              <a:spcBef>
                <a:spcPts val="300"/>
              </a:spcBef>
              <a:buFont typeface="Arial" panose="020B0604020202020204" pitchFamily="34" charset="0"/>
              <a:buChar char="•"/>
            </a:pPr>
            <a:r>
              <a:rPr lang="en-US" sz="1600" b="1" dirty="0"/>
              <a:t>Where curbed, the curb height thru the unsupported span and for a minimum of 25’ beyond outer CRT posts shall not be greater than 2”</a:t>
            </a:r>
          </a:p>
          <a:p>
            <a:pPr marL="287338" indent="-287338">
              <a:spcBef>
                <a:spcPts val="300"/>
              </a:spcBef>
              <a:buFont typeface="Arial" panose="020B0604020202020204" pitchFamily="34" charset="0"/>
              <a:buChar char="•"/>
            </a:pPr>
            <a:r>
              <a:rPr lang="en-US" sz="1600" b="1" dirty="0"/>
              <a:t>Unsupported span lengths of 18’-9” and 25’-0” shall be constructed as shown in </a:t>
            </a:r>
            <a:r>
              <a:rPr lang="en-US" sz="1600" b="1" i="1" dirty="0"/>
              <a:t>Standard Roadway Construction Detail CD-609-8A. </a:t>
            </a:r>
            <a:endParaRPr lang="en-US" sz="1600" b="1" dirty="0"/>
          </a:p>
          <a:p>
            <a:pPr marL="285750" indent="-285750">
              <a:spcBef>
                <a:spcPts val="300"/>
              </a:spcBef>
              <a:buFont typeface="Arial" panose="020B0604020202020204" pitchFamily="34" charset="0"/>
              <a:buChar char="•"/>
            </a:pPr>
            <a:r>
              <a:rPr lang="en-US" sz="1600" b="1" dirty="0"/>
              <a:t>Show the location of a proposed unsupported span including the length of the unsupported span on the construction plans. </a:t>
            </a:r>
          </a:p>
        </p:txBody>
      </p:sp>
    </p:spTree>
    <p:extLst>
      <p:ext uri="{BB962C8B-B14F-4D97-AF65-F5344CB8AC3E}">
        <p14:creationId xmlns:p14="http://schemas.microsoft.com/office/powerpoint/2010/main" val="38593838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274638"/>
            <a:ext cx="8229600" cy="1143000"/>
          </a:xfrm>
        </p:spPr>
        <p:txBody>
          <a:bodyPr>
            <a:normAutofit/>
          </a:bodyPr>
          <a:lstStyle/>
          <a:p>
            <a:pPr eaLnBrk="1" hangingPunct="1"/>
            <a:r>
              <a:rPr lang="en-US" altLang="en-US" sz="2800" b="1" kern="1200" dirty="0">
                <a:solidFill>
                  <a:srgbClr val="C00000"/>
                </a:solidFill>
                <a:latin typeface="Arial" panose="020B0604020202020204" pitchFamily="34" charset="0"/>
                <a:cs typeface="Arial" panose="020B0604020202020204" pitchFamily="34" charset="0"/>
              </a:rPr>
              <a:t>MGS Guide Rail – Omitted Posts</a:t>
            </a:r>
            <a:br>
              <a:rPr lang="en-US" altLang="en-US" sz="2800" b="1" kern="1200" dirty="0">
                <a:solidFill>
                  <a:srgbClr val="C00000"/>
                </a:solidFill>
                <a:latin typeface="Arial" panose="020B0604020202020204" pitchFamily="34" charset="0"/>
                <a:cs typeface="Arial" panose="020B0604020202020204" pitchFamily="34" charset="0"/>
              </a:rPr>
            </a:br>
            <a:r>
              <a:rPr lang="en-US" altLang="en-US" sz="2800" b="1" kern="1200" dirty="0">
                <a:solidFill>
                  <a:srgbClr val="003399"/>
                </a:solidFill>
                <a:latin typeface="Arial" panose="020B0604020202020204" pitchFamily="34" charset="0"/>
                <a:cs typeface="Arial" panose="020B0604020202020204" pitchFamily="34" charset="0"/>
              </a:rPr>
              <a:t>(Unsupported Span)</a:t>
            </a:r>
          </a:p>
        </p:txBody>
      </p:sp>
      <p:pic>
        <p:nvPicPr>
          <p:cNvPr id="20485" name="Picture 17" descr="DSC_0902"/>
          <p:cNvPicPr>
            <a:picLocks noChangeAspect="1" noChangeArrowheads="1"/>
          </p:cNvPicPr>
          <p:nvPr/>
        </p:nvPicPr>
        <p:blipFill>
          <a:blip r:embed="rId2" cstate="print">
            <a:extLst>
              <a:ext uri="{28A0092B-C50C-407E-A947-70E740481C1C}">
                <a14:useLocalDpi xmlns:a14="http://schemas.microsoft.com/office/drawing/2010/main" val="0"/>
              </a:ext>
            </a:extLst>
          </a:blip>
          <a:srcRect l="10849"/>
          <a:stretch>
            <a:fillRect/>
          </a:stretch>
        </p:blipFill>
        <p:spPr bwMode="auto">
          <a:xfrm>
            <a:off x="2057400" y="1565030"/>
            <a:ext cx="4731539" cy="399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BB45F40-F6E6-48C8-8B41-B903CC7CBFD6}"/>
              </a:ext>
            </a:extLst>
          </p:cNvPr>
          <p:cNvSpPr>
            <a:spLocks noGrp="1"/>
          </p:cNvSpPr>
          <p:nvPr>
            <p:ph type="sldNum" sz="quarter" idx="12"/>
          </p:nvPr>
        </p:nvSpPr>
        <p:spPr/>
        <p:txBody>
          <a:bodyPr/>
          <a:lstStyle/>
          <a:p>
            <a:fld id="{1E5F81F0-EA01-437F-B6BE-E0F7829543C5}" type="slidenum">
              <a:rPr lang="en-US" smtClean="0"/>
              <a:pPr/>
              <a:t>79</a:t>
            </a:fld>
            <a:endParaRPr lang="en-US"/>
          </a:p>
        </p:txBody>
      </p:sp>
      <p:sp>
        <p:nvSpPr>
          <p:cNvPr id="5" name="Rectangle 4">
            <a:extLst>
              <a:ext uri="{FF2B5EF4-FFF2-40B4-BE49-F238E27FC236}">
                <a16:creationId xmlns:a16="http://schemas.microsoft.com/office/drawing/2014/main" id="{7FCF2888-1C47-4BB3-8F79-99B4C1D0ABDD}"/>
              </a:ext>
            </a:extLst>
          </p:cNvPr>
          <p:cNvSpPr/>
          <p:nvPr/>
        </p:nvSpPr>
        <p:spPr>
          <a:xfrm>
            <a:off x="2099456" y="5684202"/>
            <a:ext cx="4647426" cy="646331"/>
          </a:xfrm>
          <a:prstGeom prst="rect">
            <a:avLst/>
          </a:prstGeom>
        </p:spPr>
        <p:txBody>
          <a:bodyPr wrap="none">
            <a:spAutoFit/>
          </a:bodyPr>
          <a:lstStyle/>
          <a:p>
            <a:pPr algn="ctr"/>
            <a:r>
              <a:rPr lang="en-US" b="1" kern="0" dirty="0"/>
              <a:t>25’ Unsupported Span</a:t>
            </a:r>
          </a:p>
          <a:p>
            <a:r>
              <a:rPr lang="en-US" b="1" kern="0" dirty="0"/>
              <a:t>3 CRT posts on approach &amp; trailing ends</a:t>
            </a:r>
            <a:endParaRPr lang="en-US" dirty="0"/>
          </a:p>
        </p:txBody>
      </p:sp>
    </p:spTree>
    <p:extLst>
      <p:ext uri="{BB962C8B-B14F-4D97-AF65-F5344CB8AC3E}">
        <p14:creationId xmlns:p14="http://schemas.microsoft.com/office/powerpoint/2010/main" val="12466766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266700" y="293683"/>
            <a:ext cx="8610600" cy="1020762"/>
          </a:xfrm>
        </p:spPr>
        <p:txBody>
          <a:bodyPr/>
          <a:lstStyle/>
          <a:p>
            <a:r>
              <a:rPr lang="en-US" sz="1400" b="1" dirty="0"/>
              <a:t>The driver was a 22 year old Washington student heading to College in Idaho. He fell asleep at the wheel and drifted off the shoulder hitting the end of the guide rail in Montana.  The guide rail came through the right headlight, engine compartment, passenger seat, rear seat and exited out the driver’s side rear window (</a:t>
            </a:r>
            <a:r>
              <a:rPr lang="en-US" sz="1400" b="1" dirty="0">
                <a:solidFill>
                  <a:srgbClr val="FF0066"/>
                </a:solidFill>
                <a:hlinkClick r:id="rId2"/>
              </a:rPr>
              <a:t>120 LF of guard rail threaded through the Suburban</a:t>
            </a:r>
            <a:r>
              <a:rPr lang="en-US" sz="1400" b="1" dirty="0"/>
              <a:t>). No passengers and the driver was not injured. </a:t>
            </a:r>
          </a:p>
        </p:txBody>
      </p:sp>
      <p:pic>
        <p:nvPicPr>
          <p:cNvPr id="7" name="Content Placeholder 6"/>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025567" y="1392726"/>
            <a:ext cx="3333749" cy="2562242"/>
          </a:xfrm>
        </p:spPr>
      </p:pic>
      <p:pic>
        <p:nvPicPr>
          <p:cNvPr id="8" name="Content Placeholder 7"/>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4724400" y="1392726"/>
            <a:ext cx="3320560" cy="2511723"/>
          </a:xfrm>
        </p:spPr>
      </p:pic>
      <p:pic>
        <p:nvPicPr>
          <p:cNvPr id="9" name="Content Placeholder 8"/>
          <p:cNvPicPr>
            <a:picLocks noGrp="1" noChangeAspect="1"/>
          </p:cNvPicPr>
          <p:nvPr>
            <p:ph sz="quarter" idx="3"/>
          </p:nvPr>
        </p:nvPicPr>
        <p:blipFill>
          <a:blip r:embed="rId5">
            <a:extLst>
              <a:ext uri="{28A0092B-C50C-407E-A947-70E740481C1C}">
                <a14:useLocalDpi xmlns:a14="http://schemas.microsoft.com/office/drawing/2010/main" val="0"/>
              </a:ext>
            </a:extLst>
          </a:blip>
          <a:stretch>
            <a:fillRect/>
          </a:stretch>
        </p:blipFill>
        <p:spPr>
          <a:xfrm>
            <a:off x="1025568" y="4030374"/>
            <a:ext cx="3333749" cy="2462212"/>
          </a:xfrm>
        </p:spPr>
      </p:pic>
      <p:pic>
        <p:nvPicPr>
          <p:cNvPr id="10" name="Content Placeholder 9"/>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4724400" y="4030374"/>
            <a:ext cx="3327313" cy="2462212"/>
          </a:xfrm>
        </p:spPr>
      </p:pic>
      <p:sp>
        <p:nvSpPr>
          <p:cNvPr id="3" name="Slide Number Placeholder 2"/>
          <p:cNvSpPr>
            <a:spLocks noGrp="1"/>
          </p:cNvSpPr>
          <p:nvPr>
            <p:ph type="sldNum" sz="quarter" idx="12"/>
          </p:nvPr>
        </p:nvSpPr>
        <p:spPr/>
        <p:txBody>
          <a:bodyPr/>
          <a:lstStyle/>
          <a:p>
            <a:fld id="{BB8471A2-42EB-4887-B00C-F87F79E4C169}" type="slidenum">
              <a:rPr lang="en-US" smtClean="0"/>
              <a:pPr/>
              <a:t>8</a:t>
            </a:fld>
            <a:endParaRPr lang="en-US"/>
          </a:p>
        </p:txBody>
      </p:sp>
    </p:spTree>
    <p:extLst>
      <p:ext uri="{BB962C8B-B14F-4D97-AF65-F5344CB8AC3E}">
        <p14:creationId xmlns:p14="http://schemas.microsoft.com/office/powerpoint/2010/main" val="19740237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D925B8-EB27-43C9-9F9C-B14FDABE3837}"/>
              </a:ext>
            </a:extLst>
          </p:cNvPr>
          <p:cNvSpPr>
            <a:spLocks noGrp="1"/>
          </p:cNvSpPr>
          <p:nvPr>
            <p:ph type="sldNum" sz="quarter" idx="12"/>
          </p:nvPr>
        </p:nvSpPr>
        <p:spPr/>
        <p:txBody>
          <a:bodyPr/>
          <a:lstStyle/>
          <a:p>
            <a:fld id="{55CF25FB-0EC8-4ABA-AEA8-BA90FCCE8144}" type="slidenum">
              <a:rPr lang="en-US" smtClean="0"/>
              <a:t>80</a:t>
            </a:fld>
            <a:endParaRPr lang="en-US"/>
          </a:p>
        </p:txBody>
      </p:sp>
      <p:sp>
        <p:nvSpPr>
          <p:cNvPr id="9" name="Rectangle 2">
            <a:extLst>
              <a:ext uri="{FF2B5EF4-FFF2-40B4-BE49-F238E27FC236}">
                <a16:creationId xmlns:a16="http://schemas.microsoft.com/office/drawing/2014/main" id="{05361D68-C9A2-4B7F-BA1B-F84B6069246B}"/>
              </a:ext>
            </a:extLst>
          </p:cNvPr>
          <p:cNvSpPr txBox="1">
            <a:spLocks noGrp="1" noChangeArrowheads="1"/>
          </p:cNvSpPr>
          <p:nvPr>
            <p:ph type="title"/>
          </p:nvPr>
        </p:nvSpPr>
        <p:spPr>
          <a:xfrm>
            <a:off x="477915" y="853568"/>
            <a:ext cx="8229600" cy="84480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C00000"/>
                </a:solidFill>
                <a:latin typeface="Arial" panose="020B0604020202020204" pitchFamily="34" charset="0"/>
                <a:cs typeface="Arial" panose="020B0604020202020204" pitchFamily="34" charset="0"/>
              </a:rPr>
              <a:t>12’-6” Unsupported Span</a:t>
            </a:r>
          </a:p>
        </p:txBody>
      </p:sp>
      <p:sp>
        <p:nvSpPr>
          <p:cNvPr id="6" name="Rectangle 5">
            <a:extLst>
              <a:ext uri="{FF2B5EF4-FFF2-40B4-BE49-F238E27FC236}">
                <a16:creationId xmlns:a16="http://schemas.microsoft.com/office/drawing/2014/main" id="{92C1F2AF-21A5-4D7C-85A0-C5323FCA673B}"/>
              </a:ext>
            </a:extLst>
          </p:cNvPr>
          <p:cNvSpPr/>
          <p:nvPr/>
        </p:nvSpPr>
        <p:spPr>
          <a:xfrm>
            <a:off x="3657600" y="5240535"/>
            <a:ext cx="1415772" cy="369332"/>
          </a:xfrm>
          <a:prstGeom prst="rect">
            <a:avLst/>
          </a:prstGeom>
        </p:spPr>
        <p:txBody>
          <a:bodyPr wrap="none">
            <a:spAutoFit/>
          </a:bodyPr>
          <a:lstStyle/>
          <a:p>
            <a:r>
              <a:rPr lang="en-US" b="1" kern="0" dirty="0"/>
              <a:t>CD-609-8A </a:t>
            </a:r>
            <a:endParaRPr lang="en-US" dirty="0"/>
          </a:p>
        </p:txBody>
      </p:sp>
      <p:pic>
        <p:nvPicPr>
          <p:cNvPr id="4" name="Picture 3" descr="A screenshot of a cell phone&#10;&#10;Description generated with very high confidence">
            <a:extLst>
              <a:ext uri="{FF2B5EF4-FFF2-40B4-BE49-F238E27FC236}">
                <a16:creationId xmlns:a16="http://schemas.microsoft.com/office/drawing/2014/main" id="{9E7A6FE4-6536-43A9-BC41-6A069F62FE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698370"/>
            <a:ext cx="7201118" cy="3407029"/>
          </a:xfrm>
          <a:prstGeom prst="rect">
            <a:avLst/>
          </a:prstGeom>
        </p:spPr>
      </p:pic>
    </p:spTree>
    <p:extLst>
      <p:ext uri="{BB962C8B-B14F-4D97-AF65-F5344CB8AC3E}">
        <p14:creationId xmlns:p14="http://schemas.microsoft.com/office/powerpoint/2010/main" val="3145770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9ED0F-0632-4D85-BC9E-2A6FD90B6955}"/>
              </a:ext>
            </a:extLst>
          </p:cNvPr>
          <p:cNvSpPr>
            <a:spLocks noGrp="1"/>
          </p:cNvSpPr>
          <p:nvPr>
            <p:ph type="title"/>
          </p:nvPr>
        </p:nvSpPr>
        <p:spPr/>
        <p:txBody>
          <a:bodyPr/>
          <a:lstStyle/>
          <a:p>
            <a:r>
              <a:rPr lang="en-US" altLang="en-US" sz="2800" b="1" kern="1200" dirty="0">
                <a:solidFill>
                  <a:srgbClr val="C00000"/>
                </a:solidFill>
                <a:latin typeface="Arial" panose="020B0604020202020204" pitchFamily="34" charset="0"/>
                <a:cs typeface="Arial" panose="020B0604020202020204" pitchFamily="34" charset="0"/>
              </a:rPr>
              <a:t>MGS Guide Rail – Omitted Posts</a:t>
            </a:r>
            <a:br>
              <a:rPr lang="en-US" altLang="en-US" sz="2800" b="1" kern="1200" dirty="0">
                <a:solidFill>
                  <a:srgbClr val="C00000"/>
                </a:solidFill>
                <a:latin typeface="Arial" panose="020B0604020202020204" pitchFamily="34" charset="0"/>
                <a:cs typeface="Arial" panose="020B0604020202020204" pitchFamily="34" charset="0"/>
              </a:rPr>
            </a:br>
            <a:r>
              <a:rPr lang="en-US" altLang="en-US" sz="2800" b="1" kern="1200" dirty="0">
                <a:solidFill>
                  <a:srgbClr val="003399"/>
                </a:solidFill>
                <a:latin typeface="Arial" panose="020B0604020202020204" pitchFamily="34" charset="0"/>
                <a:cs typeface="Arial" panose="020B0604020202020204" pitchFamily="34" charset="0"/>
              </a:rPr>
              <a:t>(12’-6” Unsupported Span)</a:t>
            </a:r>
            <a:endParaRPr lang="en-US" sz="2800" dirty="0"/>
          </a:p>
        </p:txBody>
      </p:sp>
      <p:sp>
        <p:nvSpPr>
          <p:cNvPr id="3" name="Content Placeholder 2">
            <a:extLst>
              <a:ext uri="{FF2B5EF4-FFF2-40B4-BE49-F238E27FC236}">
                <a16:creationId xmlns:a16="http://schemas.microsoft.com/office/drawing/2014/main" id="{2D8616F5-6E92-4712-A9A7-FF92EA1C3685}"/>
              </a:ext>
            </a:extLst>
          </p:cNvPr>
          <p:cNvSpPr>
            <a:spLocks noGrp="1"/>
          </p:cNvSpPr>
          <p:nvPr>
            <p:ph idx="1"/>
          </p:nvPr>
        </p:nvSpPr>
        <p:spPr>
          <a:xfrm>
            <a:off x="453957" y="1422502"/>
            <a:ext cx="8229600" cy="4978298"/>
          </a:xfrm>
        </p:spPr>
        <p:txBody>
          <a:bodyPr/>
          <a:lstStyle/>
          <a:p>
            <a:r>
              <a:rPr lang="en-US" sz="1600" b="1" dirty="0"/>
              <a:t>Minimum distance from omitted posts</a:t>
            </a:r>
          </a:p>
          <a:p>
            <a:pPr lvl="1">
              <a:buFont typeface="Courier New" panose="02070309020205020404" pitchFamily="49" charset="0"/>
              <a:buChar char="o"/>
            </a:pPr>
            <a:r>
              <a:rPr lang="en-US" sz="1600" b="1" dirty="0"/>
              <a:t>56.25 feet between two consecutive post omissions. </a:t>
            </a:r>
          </a:p>
          <a:p>
            <a:pPr lvl="1">
              <a:buFont typeface="Courier New" panose="02070309020205020404" pitchFamily="49" charset="0"/>
              <a:buChar char="o"/>
            </a:pPr>
            <a:r>
              <a:rPr lang="en-US" sz="1600" b="1" dirty="0"/>
              <a:t>62.5 feet and 68.75 feet from the approach end of a tangent terminal or a flared terminal respectively</a:t>
            </a:r>
          </a:p>
          <a:p>
            <a:pPr lvl="1">
              <a:buFont typeface="Courier New" panose="02070309020205020404" pitchFamily="49" charset="0"/>
              <a:buChar char="o"/>
            </a:pPr>
            <a:r>
              <a:rPr lang="en-US" sz="1600" b="1" dirty="0"/>
              <a:t>31.25 feet from the beginning of a flare or reduced post spacing.</a:t>
            </a:r>
          </a:p>
          <a:p>
            <a:pPr lvl="1">
              <a:buFont typeface="Courier New" panose="02070309020205020404" pitchFamily="49" charset="0"/>
              <a:buChar char="o"/>
            </a:pPr>
            <a:r>
              <a:rPr lang="en-US" sz="1600" b="1" dirty="0"/>
              <a:t>62.5 feet from the last post of a beam guide rail anchorage</a:t>
            </a:r>
          </a:p>
          <a:p>
            <a:pPr lvl="1">
              <a:buFont typeface="Courier New" panose="02070309020205020404" pitchFamily="49" charset="0"/>
              <a:buChar char="o"/>
            </a:pPr>
            <a:r>
              <a:rPr lang="en-US" sz="1600" b="1" dirty="0"/>
              <a:t>37.5 feet from the upstream end of a </a:t>
            </a:r>
            <a:r>
              <a:rPr lang="en-US" sz="1600" b="1" dirty="0" err="1"/>
              <a:t>thrie</a:t>
            </a:r>
            <a:r>
              <a:rPr lang="en-US" sz="1600" b="1" dirty="0"/>
              <a:t> beam to W-beam asymmetrical transition</a:t>
            </a:r>
          </a:p>
          <a:p>
            <a:pPr lvl="1">
              <a:buFont typeface="Courier New" panose="02070309020205020404" pitchFamily="49" charset="0"/>
              <a:buChar char="o"/>
            </a:pPr>
            <a:r>
              <a:rPr lang="en-US" sz="1600" b="1" dirty="0"/>
              <a:t>43.25 feet from an outer CRT post of an 18’-9” or 25-0”’ unsupported span. </a:t>
            </a:r>
          </a:p>
          <a:p>
            <a:r>
              <a:rPr lang="en-US" sz="1600" b="1" dirty="0"/>
              <a:t>Fixed objects within the limits of the unsupported span must be a minimum of 5 feet behind the face of rail </a:t>
            </a:r>
          </a:p>
          <a:p>
            <a:r>
              <a:rPr lang="en-US" sz="1600" b="1" dirty="0"/>
              <a:t>Where there is curb at the omitted post, the curb height shall not be greater than 2 inches for 18’-9” on both the approach and trailing end of the omitted post. </a:t>
            </a:r>
          </a:p>
          <a:p>
            <a:r>
              <a:rPr lang="en-US" sz="1600" b="1" dirty="0"/>
              <a:t>The 12’-6” unsupported span shall be constructed as shown in </a:t>
            </a:r>
            <a:r>
              <a:rPr lang="en-US" sz="1600" b="1" i="1" dirty="0"/>
              <a:t>Standard Roadway Construction Detail CD-609-8A</a:t>
            </a:r>
            <a:r>
              <a:rPr lang="en-US" sz="1600" b="1" dirty="0"/>
              <a:t>. </a:t>
            </a:r>
          </a:p>
          <a:p>
            <a:r>
              <a:rPr lang="en-US" sz="1600" b="1" dirty="0"/>
              <a:t>The designer must show the location of a proposed 12’-6” unsupported span on the construction plans. </a:t>
            </a:r>
          </a:p>
          <a:p>
            <a:endParaRPr lang="en-US" sz="1400" b="1" dirty="0"/>
          </a:p>
        </p:txBody>
      </p:sp>
      <p:sp>
        <p:nvSpPr>
          <p:cNvPr id="4" name="Slide Number Placeholder 3">
            <a:extLst>
              <a:ext uri="{FF2B5EF4-FFF2-40B4-BE49-F238E27FC236}">
                <a16:creationId xmlns:a16="http://schemas.microsoft.com/office/drawing/2014/main" id="{2B96F3C0-148B-4CD4-B9D6-747D90F2EC27}"/>
              </a:ext>
            </a:extLst>
          </p:cNvPr>
          <p:cNvSpPr>
            <a:spLocks noGrp="1"/>
          </p:cNvSpPr>
          <p:nvPr>
            <p:ph type="sldNum" sz="quarter" idx="12"/>
          </p:nvPr>
        </p:nvSpPr>
        <p:spPr/>
        <p:txBody>
          <a:bodyPr/>
          <a:lstStyle/>
          <a:p>
            <a:fld id="{1E5F81F0-EA01-437F-B6BE-E0F7829543C5}" type="slidenum">
              <a:rPr lang="en-US" smtClean="0"/>
              <a:pPr/>
              <a:t>81</a:t>
            </a:fld>
            <a:endParaRPr lang="en-US"/>
          </a:p>
        </p:txBody>
      </p:sp>
    </p:spTree>
    <p:extLst>
      <p:ext uri="{BB962C8B-B14F-4D97-AF65-F5344CB8AC3E}">
        <p14:creationId xmlns:p14="http://schemas.microsoft.com/office/powerpoint/2010/main" val="27289797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57200" y="457200"/>
            <a:ext cx="8229600" cy="844550"/>
          </a:xfrm>
        </p:spPr>
        <p:txBody>
          <a:bodyPr>
            <a:normAutofit/>
          </a:bodyPr>
          <a:lstStyle/>
          <a:p>
            <a:pPr eaLnBrk="1" hangingPunct="1"/>
            <a:r>
              <a:rPr lang="en-US" altLang="en-US" sz="2800" b="1" kern="1200" dirty="0">
                <a:solidFill>
                  <a:srgbClr val="C00000"/>
                </a:solidFill>
                <a:latin typeface="Arial" panose="020B0604020202020204" pitchFamily="34" charset="0"/>
                <a:cs typeface="Arial" panose="020B0604020202020204" pitchFamily="34" charset="0"/>
              </a:rPr>
              <a:t>MGS 25’ Unsupported Span Test</a:t>
            </a:r>
          </a:p>
        </p:txBody>
      </p:sp>
      <p:sp>
        <p:nvSpPr>
          <p:cNvPr id="22533" name="Rectangle 4"/>
          <p:cNvSpPr>
            <a:spLocks noChangeArrowheads="1"/>
          </p:cNvSpPr>
          <p:nvPr/>
        </p:nvSpPr>
        <p:spPr bwMode="auto">
          <a:xfrm>
            <a:off x="1812131" y="1484671"/>
            <a:ext cx="551973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charset="0"/>
                <a:cs typeface="Times New Roman" pitchFamily="18" charset="0"/>
              </a:defRPr>
            </a:lvl1pPr>
            <a:lvl2pPr marL="742950" indent="-285750">
              <a:defRPr>
                <a:solidFill>
                  <a:schemeClr val="tx1"/>
                </a:solidFill>
                <a:latin typeface="Arial" charset="0"/>
                <a:cs typeface="Times New Roman" pitchFamily="18" charset="0"/>
              </a:defRPr>
            </a:lvl2pPr>
            <a:lvl3pPr marL="1143000" indent="-228600">
              <a:defRPr>
                <a:solidFill>
                  <a:schemeClr val="tx1"/>
                </a:solidFill>
                <a:latin typeface="Arial" charset="0"/>
                <a:cs typeface="Times New Roman" pitchFamily="18" charset="0"/>
              </a:defRPr>
            </a:lvl3pPr>
            <a:lvl4pPr marL="1600200" indent="-228600">
              <a:defRPr>
                <a:solidFill>
                  <a:schemeClr val="tx1"/>
                </a:solidFill>
                <a:latin typeface="Arial" charset="0"/>
                <a:cs typeface="Times New Roman" pitchFamily="18" charset="0"/>
              </a:defRPr>
            </a:lvl4pPr>
            <a:lvl5pPr marL="2057400" indent="-22860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marL="0" indent="0" algn="ctr" eaLnBrk="1" hangingPunct="1">
              <a:spcBef>
                <a:spcPct val="20000"/>
              </a:spcBef>
              <a:buClr>
                <a:schemeClr val="bg2"/>
              </a:buClr>
              <a:buSzPct val="110000"/>
            </a:pPr>
            <a:r>
              <a:rPr lang="en-US" altLang="en-US" sz="2400" b="1" dirty="0"/>
              <a:t>4,985 lbs. - 61.9 mph - 24.9</a:t>
            </a:r>
            <a:r>
              <a:rPr lang="en-US" altLang="en-US" sz="2400" b="1" dirty="0">
                <a:latin typeface="Arial"/>
                <a:cs typeface="Arial"/>
              </a:rPr>
              <a:t>°</a:t>
            </a:r>
            <a:endParaRPr lang="en-US" altLang="en-US" sz="2400" b="1" dirty="0"/>
          </a:p>
        </p:txBody>
      </p:sp>
      <p:sp>
        <p:nvSpPr>
          <p:cNvPr id="2" name="Slide Number Placeholder 1">
            <a:extLst>
              <a:ext uri="{FF2B5EF4-FFF2-40B4-BE49-F238E27FC236}">
                <a16:creationId xmlns:a16="http://schemas.microsoft.com/office/drawing/2014/main" id="{07317A61-1ED5-4A45-B973-529CDEE0B485}"/>
              </a:ext>
            </a:extLst>
          </p:cNvPr>
          <p:cNvSpPr>
            <a:spLocks noGrp="1"/>
          </p:cNvSpPr>
          <p:nvPr>
            <p:ph type="sldNum" sz="quarter" idx="12"/>
          </p:nvPr>
        </p:nvSpPr>
        <p:spPr/>
        <p:txBody>
          <a:bodyPr/>
          <a:lstStyle/>
          <a:p>
            <a:fld id="{1E5F81F0-EA01-437F-B6BE-E0F7829543C5}" type="slidenum">
              <a:rPr lang="en-US" smtClean="0"/>
              <a:pPr/>
              <a:t>82</a:t>
            </a:fld>
            <a:endParaRPr lang="en-US" dirty="0"/>
          </a:p>
        </p:txBody>
      </p:sp>
      <p:sp>
        <p:nvSpPr>
          <p:cNvPr id="6" name="Rectangle 2">
            <a:extLst>
              <a:ext uri="{FF2B5EF4-FFF2-40B4-BE49-F238E27FC236}">
                <a16:creationId xmlns:a16="http://schemas.microsoft.com/office/drawing/2014/main" id="{33DA035F-14C7-4490-A149-A081C2BA886C}"/>
              </a:ext>
            </a:extLst>
          </p:cNvPr>
          <p:cNvSpPr txBox="1">
            <a:spLocks noChangeArrowheads="1"/>
          </p:cNvSpPr>
          <p:nvPr/>
        </p:nvSpPr>
        <p:spPr>
          <a:xfrm>
            <a:off x="325515" y="5609867"/>
            <a:ext cx="8229600" cy="4762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latin typeface="Arial" panose="020B0604020202020204" pitchFamily="34" charset="0"/>
                <a:cs typeface="Arial" panose="020B0604020202020204" pitchFamily="34" charset="0"/>
              </a:rPr>
              <a:t>Overhead View</a:t>
            </a:r>
          </a:p>
        </p:txBody>
      </p:sp>
      <p:pic>
        <p:nvPicPr>
          <p:cNvPr id="7" name="1-100">
            <a:hlinkClick r:id="" action="ppaction://media"/>
            <a:extLst>
              <a:ext uri="{FF2B5EF4-FFF2-40B4-BE49-F238E27FC236}">
                <a16:creationId xmlns:a16="http://schemas.microsoft.com/office/drawing/2014/main" id="{D66F9BDC-796E-4248-8D73-5027693FA6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5102" y="2133599"/>
            <a:ext cx="7903098" cy="3161239"/>
          </a:xfrm>
          <a:prstGeom prst="rect">
            <a:avLst/>
          </a:prstGeom>
        </p:spPr>
      </p:pic>
    </p:spTree>
    <p:extLst>
      <p:ext uri="{BB962C8B-B14F-4D97-AF65-F5344CB8AC3E}">
        <p14:creationId xmlns:p14="http://schemas.microsoft.com/office/powerpoint/2010/main" val="390394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4D59D6-4079-4C70-B0B7-D6FA2365A56A}"/>
              </a:ext>
            </a:extLst>
          </p:cNvPr>
          <p:cNvSpPr>
            <a:spLocks noGrp="1"/>
          </p:cNvSpPr>
          <p:nvPr>
            <p:ph type="sldNum" sz="quarter" idx="12"/>
          </p:nvPr>
        </p:nvSpPr>
        <p:spPr/>
        <p:txBody>
          <a:bodyPr/>
          <a:lstStyle/>
          <a:p>
            <a:fld id="{1E5F81F0-EA01-437F-B6BE-E0F7829543C5}" type="slidenum">
              <a:rPr lang="en-US" smtClean="0"/>
              <a:pPr/>
              <a:t>83</a:t>
            </a:fld>
            <a:endParaRPr lang="en-US"/>
          </a:p>
        </p:txBody>
      </p:sp>
      <p:sp>
        <p:nvSpPr>
          <p:cNvPr id="8" name="Rectangle 2">
            <a:extLst>
              <a:ext uri="{FF2B5EF4-FFF2-40B4-BE49-F238E27FC236}">
                <a16:creationId xmlns:a16="http://schemas.microsoft.com/office/drawing/2014/main" id="{8DF0C287-EC41-4D43-A567-EDB20EB96D94}"/>
              </a:ext>
            </a:extLst>
          </p:cNvPr>
          <p:cNvSpPr txBox="1">
            <a:spLocks noChangeArrowheads="1"/>
          </p:cNvSpPr>
          <p:nvPr/>
        </p:nvSpPr>
        <p:spPr bwMode="auto">
          <a:xfrm>
            <a:off x="228600" y="343535"/>
            <a:ext cx="8229600" cy="63718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1200" dirty="0">
                <a:solidFill>
                  <a:srgbClr val="C00000"/>
                </a:solidFill>
                <a:latin typeface="Arial" panose="020B0604020202020204" pitchFamily="34" charset="0"/>
                <a:cs typeface="Arial" panose="020B0604020202020204" pitchFamily="34" charset="0"/>
              </a:rPr>
              <a:t>MGS 25’ Unsupported Span Test</a:t>
            </a:r>
          </a:p>
        </p:txBody>
      </p:sp>
      <p:sp>
        <p:nvSpPr>
          <p:cNvPr id="9" name="Rectangle 4">
            <a:extLst>
              <a:ext uri="{FF2B5EF4-FFF2-40B4-BE49-F238E27FC236}">
                <a16:creationId xmlns:a16="http://schemas.microsoft.com/office/drawing/2014/main" id="{9CE4BFB7-6342-4A13-A69D-0841546E9F61}"/>
              </a:ext>
            </a:extLst>
          </p:cNvPr>
          <p:cNvSpPr>
            <a:spLocks noChangeArrowheads="1"/>
          </p:cNvSpPr>
          <p:nvPr/>
        </p:nvSpPr>
        <p:spPr bwMode="auto">
          <a:xfrm>
            <a:off x="1680446" y="983536"/>
            <a:ext cx="5519737"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charset="0"/>
                <a:cs typeface="Times New Roman" pitchFamily="18" charset="0"/>
              </a:defRPr>
            </a:lvl1pPr>
            <a:lvl2pPr marL="742950" indent="-285750">
              <a:defRPr>
                <a:solidFill>
                  <a:schemeClr val="tx1"/>
                </a:solidFill>
                <a:latin typeface="Arial" charset="0"/>
                <a:cs typeface="Times New Roman" pitchFamily="18" charset="0"/>
              </a:defRPr>
            </a:lvl2pPr>
            <a:lvl3pPr marL="1143000" indent="-228600">
              <a:defRPr>
                <a:solidFill>
                  <a:schemeClr val="tx1"/>
                </a:solidFill>
                <a:latin typeface="Arial" charset="0"/>
                <a:cs typeface="Times New Roman" pitchFamily="18" charset="0"/>
              </a:defRPr>
            </a:lvl3pPr>
            <a:lvl4pPr marL="1600200" indent="-228600">
              <a:defRPr>
                <a:solidFill>
                  <a:schemeClr val="tx1"/>
                </a:solidFill>
                <a:latin typeface="Arial" charset="0"/>
                <a:cs typeface="Times New Roman" pitchFamily="18" charset="0"/>
              </a:defRPr>
            </a:lvl4pPr>
            <a:lvl5pPr marL="2057400" indent="-22860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marL="0" indent="0" algn="ctr" eaLnBrk="1" hangingPunct="1">
              <a:spcBef>
                <a:spcPct val="20000"/>
              </a:spcBef>
              <a:buClr>
                <a:schemeClr val="bg2"/>
              </a:buClr>
              <a:buSzPct val="110000"/>
            </a:pPr>
            <a:r>
              <a:rPr lang="en-US" altLang="en-US" sz="2400" b="1" dirty="0"/>
              <a:t>4,985 lbs. - 61.9 mph - 24.9</a:t>
            </a:r>
            <a:r>
              <a:rPr lang="en-US" altLang="en-US" sz="2400" b="1" dirty="0">
                <a:latin typeface="Arial"/>
                <a:cs typeface="Arial"/>
              </a:rPr>
              <a:t>°</a:t>
            </a:r>
            <a:endParaRPr lang="en-US" altLang="en-US" sz="2400" b="1" dirty="0"/>
          </a:p>
        </p:txBody>
      </p:sp>
      <p:sp>
        <p:nvSpPr>
          <p:cNvPr id="10" name="Rectangle 2">
            <a:extLst>
              <a:ext uri="{FF2B5EF4-FFF2-40B4-BE49-F238E27FC236}">
                <a16:creationId xmlns:a16="http://schemas.microsoft.com/office/drawing/2014/main" id="{D942B24F-02B1-492E-AEE3-42BECC47DC51}"/>
              </a:ext>
            </a:extLst>
          </p:cNvPr>
          <p:cNvSpPr txBox="1">
            <a:spLocks noChangeArrowheads="1"/>
          </p:cNvSpPr>
          <p:nvPr/>
        </p:nvSpPr>
        <p:spPr>
          <a:xfrm>
            <a:off x="325514" y="5874464"/>
            <a:ext cx="8229600" cy="4762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latin typeface="Arial" panose="020B0604020202020204" pitchFamily="34" charset="0"/>
                <a:cs typeface="Arial" panose="020B0604020202020204" pitchFamily="34" charset="0"/>
              </a:rPr>
              <a:t>Ground Level  View</a:t>
            </a:r>
          </a:p>
        </p:txBody>
      </p:sp>
      <p:pic>
        <p:nvPicPr>
          <p:cNvPr id="3" name="1-101">
            <a:hlinkClick r:id="" action="ppaction://media"/>
            <a:extLst>
              <a:ext uri="{FF2B5EF4-FFF2-40B4-BE49-F238E27FC236}">
                <a16:creationId xmlns:a16="http://schemas.microsoft.com/office/drawing/2014/main" id="{118DBB18-4B63-44BE-8AF7-393DD1BFF6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75583" y="1526818"/>
            <a:ext cx="5434558" cy="4347646"/>
          </a:xfrm>
          <a:prstGeom prst="rect">
            <a:avLst/>
          </a:prstGeom>
        </p:spPr>
      </p:pic>
    </p:spTree>
    <p:extLst>
      <p:ext uri="{BB962C8B-B14F-4D97-AF65-F5344CB8AC3E}">
        <p14:creationId xmlns:p14="http://schemas.microsoft.com/office/powerpoint/2010/main" val="12523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8BC6F-ED37-4C5F-9862-F4616A5116AD}"/>
              </a:ext>
            </a:extLst>
          </p:cNvPr>
          <p:cNvSpPr>
            <a:spLocks noGrp="1"/>
          </p:cNvSpPr>
          <p:nvPr>
            <p:ph type="title"/>
          </p:nvPr>
        </p:nvSpPr>
        <p:spPr>
          <a:xfrm>
            <a:off x="457200" y="381000"/>
            <a:ext cx="8229600" cy="1066800"/>
          </a:xfrm>
        </p:spPr>
        <p:txBody>
          <a:bodyPr/>
          <a:lstStyle/>
          <a:p>
            <a:r>
              <a:rPr lang="en-US" altLang="en-US" sz="2800" b="1" kern="1200" dirty="0">
                <a:solidFill>
                  <a:srgbClr val="003399"/>
                </a:solidFill>
                <a:latin typeface="Arial" panose="020B0604020202020204" pitchFamily="34" charset="0"/>
                <a:cs typeface="Arial" panose="020B0604020202020204" pitchFamily="34" charset="0"/>
              </a:rPr>
              <a:t>Concrete Sidewalk</a:t>
            </a:r>
            <a:endParaRPr lang="en-US" sz="2800" dirty="0">
              <a:solidFill>
                <a:srgbClr val="003399"/>
              </a:solidFill>
            </a:endParaRPr>
          </a:p>
        </p:txBody>
      </p:sp>
      <p:sp>
        <p:nvSpPr>
          <p:cNvPr id="3" name="Content Placeholder 2">
            <a:extLst>
              <a:ext uri="{FF2B5EF4-FFF2-40B4-BE49-F238E27FC236}">
                <a16:creationId xmlns:a16="http://schemas.microsoft.com/office/drawing/2014/main" id="{67E8326E-3760-488E-9EF2-9216A0296F35}"/>
              </a:ext>
            </a:extLst>
          </p:cNvPr>
          <p:cNvSpPr>
            <a:spLocks noGrp="1"/>
          </p:cNvSpPr>
          <p:nvPr>
            <p:ph idx="1"/>
          </p:nvPr>
        </p:nvSpPr>
        <p:spPr>
          <a:xfrm>
            <a:off x="914400" y="1774031"/>
            <a:ext cx="7068403" cy="4144963"/>
          </a:xfrm>
        </p:spPr>
        <p:txBody>
          <a:bodyPr/>
          <a:lstStyle/>
          <a:p>
            <a:pPr marL="0" indent="0">
              <a:spcBef>
                <a:spcPts val="0"/>
              </a:spcBef>
              <a:spcAft>
                <a:spcPts val="1800"/>
              </a:spcAft>
              <a:buNone/>
            </a:pPr>
            <a:r>
              <a:rPr lang="en-US" sz="1800" b="1" dirty="0"/>
              <a:t>Where an underground structure would require an unsupported span length greater than 25’-0” or where the minimum offset to a fixed object for unsupported spans cannot be provided: </a:t>
            </a:r>
          </a:p>
          <a:p>
            <a:pPr lvl="1">
              <a:spcBef>
                <a:spcPts val="0"/>
              </a:spcBef>
              <a:spcAft>
                <a:spcPts val="1800"/>
              </a:spcAft>
              <a:buFont typeface="Arial" panose="020B0604020202020204" pitchFamily="34" charset="0"/>
              <a:buChar char="•"/>
            </a:pPr>
            <a:r>
              <a:rPr lang="en-US" sz="1800" b="1" dirty="0"/>
              <a:t>provide 8” min. thick sidewalk with guide rail posts bolted to the sidewalk</a:t>
            </a:r>
          </a:p>
          <a:p>
            <a:pPr lvl="1">
              <a:spcBef>
                <a:spcPts val="0"/>
              </a:spcBef>
              <a:spcAft>
                <a:spcPts val="1800"/>
              </a:spcAft>
              <a:buFont typeface="Arial" panose="020B0604020202020204" pitchFamily="34" charset="0"/>
              <a:buChar char="•"/>
            </a:pPr>
            <a:r>
              <a:rPr lang="en-US" sz="1800" b="1" dirty="0"/>
              <a:t>The width of the sidewalk shall be the same as required for the nonvegetative surface shown in Standard Roadway Construction Detail CD-608-1 </a:t>
            </a:r>
          </a:p>
          <a:p>
            <a:pPr lvl="1">
              <a:spcBef>
                <a:spcPts val="0"/>
              </a:spcBef>
              <a:spcAft>
                <a:spcPts val="1800"/>
              </a:spcAft>
              <a:buFont typeface="Arial" panose="020B0604020202020204" pitchFamily="34" charset="0"/>
              <a:buChar char="•"/>
            </a:pPr>
            <a:r>
              <a:rPr lang="en-US" sz="1800" b="1" dirty="0"/>
              <a:t>Standard Roadway Construction Detail CD-609-11 illustrates the method for attaching guide rail to a sidewalk. </a:t>
            </a:r>
          </a:p>
        </p:txBody>
      </p:sp>
      <p:sp>
        <p:nvSpPr>
          <p:cNvPr id="4" name="Slide Number Placeholder 3">
            <a:extLst>
              <a:ext uri="{FF2B5EF4-FFF2-40B4-BE49-F238E27FC236}">
                <a16:creationId xmlns:a16="http://schemas.microsoft.com/office/drawing/2014/main" id="{8D21148F-1EC8-4E19-958C-9D70F14969BD}"/>
              </a:ext>
            </a:extLst>
          </p:cNvPr>
          <p:cNvSpPr>
            <a:spLocks noGrp="1"/>
          </p:cNvSpPr>
          <p:nvPr>
            <p:ph type="sldNum" sz="quarter" idx="12"/>
          </p:nvPr>
        </p:nvSpPr>
        <p:spPr/>
        <p:txBody>
          <a:bodyPr/>
          <a:lstStyle/>
          <a:p>
            <a:fld id="{1E5F81F0-EA01-437F-B6BE-E0F7829543C5}" type="slidenum">
              <a:rPr lang="en-US" smtClean="0"/>
              <a:pPr/>
              <a:t>84</a:t>
            </a:fld>
            <a:endParaRPr lang="en-US"/>
          </a:p>
        </p:txBody>
      </p:sp>
    </p:spTree>
    <p:extLst>
      <p:ext uri="{BB962C8B-B14F-4D97-AF65-F5344CB8AC3E}">
        <p14:creationId xmlns:p14="http://schemas.microsoft.com/office/powerpoint/2010/main" val="41987007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9BB4B3-9CA3-42DD-8584-D12F14A45603}" type="slidenum">
              <a:rPr lang="en-US" smtClean="0"/>
              <a:pPr/>
              <a:t>85</a:t>
            </a:fld>
            <a:endParaRPr lang="en-US"/>
          </a:p>
        </p:txBody>
      </p:sp>
      <p:sp>
        <p:nvSpPr>
          <p:cNvPr id="9" name="Rectangle 4">
            <a:extLst>
              <a:ext uri="{FF2B5EF4-FFF2-40B4-BE49-F238E27FC236}">
                <a16:creationId xmlns:a16="http://schemas.microsoft.com/office/drawing/2014/main" id="{ED43E982-8BDB-4B57-AEF9-17A389116EB1}"/>
              </a:ext>
            </a:extLst>
          </p:cNvPr>
          <p:cNvSpPr txBox="1">
            <a:spLocks noChangeArrowheads="1"/>
          </p:cNvSpPr>
          <p:nvPr/>
        </p:nvSpPr>
        <p:spPr bwMode="auto">
          <a:xfrm>
            <a:off x="459509" y="381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dirty="0">
                <a:solidFill>
                  <a:srgbClr val="003399"/>
                </a:solidFill>
                <a:latin typeface="Arial" panose="020B0604020202020204" pitchFamily="34" charset="0"/>
                <a:cs typeface="Arial" panose="020B0604020202020204" pitchFamily="34" charset="0"/>
              </a:rPr>
              <a:t>W-Beam Guide Rail Attachment to Sidewalk</a:t>
            </a:r>
          </a:p>
          <a:p>
            <a:pPr eaLnBrk="1" hangingPunct="1"/>
            <a:r>
              <a:rPr lang="en-US" sz="2400" b="1" dirty="0">
                <a:solidFill>
                  <a:srgbClr val="C00000"/>
                </a:solidFill>
                <a:latin typeface="Arial" panose="020B0604020202020204" pitchFamily="34" charset="0"/>
                <a:cs typeface="Arial" panose="020B0604020202020204" pitchFamily="34" charset="0"/>
              </a:rPr>
              <a:t>31” Rail Height from </a:t>
            </a:r>
            <a:r>
              <a:rPr lang="en-US" sz="2400" b="1" dirty="0" err="1">
                <a:solidFill>
                  <a:srgbClr val="C00000"/>
                </a:solidFill>
                <a:latin typeface="Arial" panose="020B0604020202020204" pitchFamily="34" charset="0"/>
                <a:cs typeface="Arial" panose="020B0604020202020204" pitchFamily="34" charset="0"/>
              </a:rPr>
              <a:t>Gutterline</a:t>
            </a:r>
            <a:endParaRPr lang="en-US" sz="2400" b="1" dirty="0">
              <a:solidFill>
                <a:srgbClr val="C00000"/>
              </a:solidFill>
              <a:latin typeface="Arial" panose="020B0604020202020204" pitchFamily="34" charset="0"/>
              <a:cs typeface="Arial" panose="020B0604020202020204" pitchFamily="34" charset="0"/>
            </a:endParaRPr>
          </a:p>
        </p:txBody>
      </p:sp>
      <p:pic>
        <p:nvPicPr>
          <p:cNvPr id="8" name="Picture 7" descr="A close up of text on a black background&#10;&#10;Description generated with very high confidence">
            <a:extLst>
              <a:ext uri="{FF2B5EF4-FFF2-40B4-BE49-F238E27FC236}">
                <a16:creationId xmlns:a16="http://schemas.microsoft.com/office/drawing/2014/main" id="{DE1F3F45-7804-4540-BD11-E347D478C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417" y="1676400"/>
            <a:ext cx="4797778" cy="3886200"/>
          </a:xfrm>
          <a:prstGeom prst="rect">
            <a:avLst/>
          </a:prstGeom>
        </p:spPr>
      </p:pic>
      <p:sp>
        <p:nvSpPr>
          <p:cNvPr id="7" name="Rectangle 6">
            <a:extLst>
              <a:ext uri="{FF2B5EF4-FFF2-40B4-BE49-F238E27FC236}">
                <a16:creationId xmlns:a16="http://schemas.microsoft.com/office/drawing/2014/main" id="{09D54012-6624-4BC6-9580-9E5DEB3EEDF5}"/>
              </a:ext>
            </a:extLst>
          </p:cNvPr>
          <p:cNvSpPr/>
          <p:nvPr/>
        </p:nvSpPr>
        <p:spPr>
          <a:xfrm>
            <a:off x="1902151" y="5883999"/>
            <a:ext cx="1377300" cy="369332"/>
          </a:xfrm>
          <a:prstGeom prst="rect">
            <a:avLst/>
          </a:prstGeom>
        </p:spPr>
        <p:txBody>
          <a:bodyPr wrap="none">
            <a:spAutoFit/>
          </a:bodyPr>
          <a:lstStyle/>
          <a:p>
            <a:r>
              <a:rPr lang="en-US" b="1" kern="0" dirty="0"/>
              <a:t>CD-609-11 </a:t>
            </a:r>
            <a:endParaRPr lang="en-US" dirty="0"/>
          </a:p>
        </p:txBody>
      </p:sp>
      <p:sp>
        <p:nvSpPr>
          <p:cNvPr id="10" name="Rectangle 9">
            <a:extLst>
              <a:ext uri="{FF2B5EF4-FFF2-40B4-BE49-F238E27FC236}">
                <a16:creationId xmlns:a16="http://schemas.microsoft.com/office/drawing/2014/main" id="{265B03FF-0AA4-4AB1-8F44-FC992298698B}"/>
              </a:ext>
            </a:extLst>
          </p:cNvPr>
          <p:cNvSpPr/>
          <p:nvPr/>
        </p:nvSpPr>
        <p:spPr>
          <a:xfrm>
            <a:off x="4953000" y="1676400"/>
            <a:ext cx="3429000" cy="1508105"/>
          </a:xfrm>
          <a:prstGeom prst="rect">
            <a:avLst/>
          </a:prstGeom>
        </p:spPr>
        <p:txBody>
          <a:bodyPr wrap="square">
            <a:spAutoFit/>
          </a:bodyPr>
          <a:lstStyle/>
          <a:p>
            <a:pPr>
              <a:spcBef>
                <a:spcPts val="1200"/>
              </a:spcBef>
            </a:pPr>
            <a:r>
              <a:rPr lang="en-US" b="1" kern="0" dirty="0"/>
              <a:t>Sidewalk:</a:t>
            </a:r>
          </a:p>
          <a:p>
            <a:pPr marL="285750" indent="-285750">
              <a:spcBef>
                <a:spcPts val="1200"/>
              </a:spcBef>
              <a:buFont typeface="Arial" panose="020B0604020202020204" pitchFamily="34" charset="0"/>
              <a:buChar char="•"/>
            </a:pPr>
            <a:r>
              <a:rPr lang="en-US" b="1" kern="0" dirty="0"/>
              <a:t>Min. 8” thick</a:t>
            </a:r>
          </a:p>
          <a:p>
            <a:pPr marL="285750" indent="-285750">
              <a:spcBef>
                <a:spcPts val="1200"/>
              </a:spcBef>
              <a:buFont typeface="Arial" panose="020B0604020202020204" pitchFamily="34" charset="0"/>
              <a:buChar char="•"/>
            </a:pPr>
            <a:r>
              <a:rPr lang="en-US" b="1" kern="0" dirty="0"/>
              <a:t>Min. width = nonvegetative requirements on CD-608-1</a:t>
            </a:r>
          </a:p>
        </p:txBody>
      </p:sp>
    </p:spTree>
    <p:extLst>
      <p:ext uri="{BB962C8B-B14F-4D97-AF65-F5344CB8AC3E}">
        <p14:creationId xmlns:p14="http://schemas.microsoft.com/office/powerpoint/2010/main" val="75287391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9BB4B3-9CA3-42DD-8584-D12F14A45603}" type="slidenum">
              <a:rPr lang="en-US" smtClean="0"/>
              <a:pPr/>
              <a:t>86</a:t>
            </a:fld>
            <a:endParaRPr lang="en-US"/>
          </a:p>
        </p:txBody>
      </p:sp>
      <p:sp>
        <p:nvSpPr>
          <p:cNvPr id="9" name="Rectangle 4">
            <a:extLst>
              <a:ext uri="{FF2B5EF4-FFF2-40B4-BE49-F238E27FC236}">
                <a16:creationId xmlns:a16="http://schemas.microsoft.com/office/drawing/2014/main" id="{ED43E982-8BDB-4B57-AEF9-17A389116EB1}"/>
              </a:ext>
            </a:extLst>
          </p:cNvPr>
          <p:cNvSpPr txBox="1">
            <a:spLocks noChangeArrowheads="1"/>
          </p:cNvSpPr>
          <p:nvPr/>
        </p:nvSpPr>
        <p:spPr bwMode="auto">
          <a:xfrm>
            <a:off x="459509" y="381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dirty="0">
                <a:solidFill>
                  <a:srgbClr val="003399"/>
                </a:solidFill>
                <a:latin typeface="Arial" panose="020B0604020202020204" pitchFamily="34" charset="0"/>
                <a:cs typeface="Arial" panose="020B0604020202020204" pitchFamily="34" charset="0"/>
              </a:rPr>
              <a:t>Modified Thrie Beam Attachment to Sidewalk</a:t>
            </a:r>
          </a:p>
          <a:p>
            <a:pPr eaLnBrk="1" hangingPunct="1"/>
            <a:r>
              <a:rPr lang="en-US" sz="2400" b="1" dirty="0">
                <a:solidFill>
                  <a:srgbClr val="C00000"/>
                </a:solidFill>
                <a:latin typeface="Arial" panose="020B0604020202020204" pitchFamily="34" charset="0"/>
                <a:cs typeface="Arial" panose="020B0604020202020204" pitchFamily="34" charset="0"/>
              </a:rPr>
              <a:t>34” Rail Height from </a:t>
            </a:r>
            <a:r>
              <a:rPr lang="en-US" sz="2400" b="1" dirty="0" err="1">
                <a:solidFill>
                  <a:srgbClr val="C00000"/>
                </a:solidFill>
                <a:latin typeface="Arial" panose="020B0604020202020204" pitchFamily="34" charset="0"/>
                <a:cs typeface="Arial" panose="020B0604020202020204" pitchFamily="34" charset="0"/>
              </a:rPr>
              <a:t>Gutterline</a:t>
            </a:r>
            <a:endParaRPr lang="en-US" sz="2400" b="1" dirty="0">
              <a:solidFill>
                <a:srgbClr val="C0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9D54012-6624-4BC6-9580-9E5DEB3EEDF5}"/>
              </a:ext>
            </a:extLst>
          </p:cNvPr>
          <p:cNvSpPr/>
          <p:nvPr/>
        </p:nvSpPr>
        <p:spPr>
          <a:xfrm>
            <a:off x="1902151" y="5883999"/>
            <a:ext cx="1377300" cy="369332"/>
          </a:xfrm>
          <a:prstGeom prst="rect">
            <a:avLst/>
          </a:prstGeom>
        </p:spPr>
        <p:txBody>
          <a:bodyPr wrap="none">
            <a:spAutoFit/>
          </a:bodyPr>
          <a:lstStyle/>
          <a:p>
            <a:r>
              <a:rPr lang="en-US" b="1" kern="0" dirty="0"/>
              <a:t>CD-609-11 </a:t>
            </a:r>
            <a:endParaRPr lang="en-US" dirty="0"/>
          </a:p>
        </p:txBody>
      </p:sp>
      <p:pic>
        <p:nvPicPr>
          <p:cNvPr id="4" name="Picture 3" descr="A close up of text on a white background&#10;&#10;Description generated with very high confidence">
            <a:extLst>
              <a:ext uri="{FF2B5EF4-FFF2-40B4-BE49-F238E27FC236}">
                <a16:creationId xmlns:a16="http://schemas.microsoft.com/office/drawing/2014/main" id="{5C7FA3EF-8692-464E-AFBA-BAA4C9EB3D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978" y="1674018"/>
            <a:ext cx="4801622" cy="4124393"/>
          </a:xfrm>
          <a:prstGeom prst="rect">
            <a:avLst/>
          </a:prstGeom>
        </p:spPr>
      </p:pic>
      <p:sp>
        <p:nvSpPr>
          <p:cNvPr id="11" name="Rectangle 10">
            <a:extLst>
              <a:ext uri="{FF2B5EF4-FFF2-40B4-BE49-F238E27FC236}">
                <a16:creationId xmlns:a16="http://schemas.microsoft.com/office/drawing/2014/main" id="{2771776B-E2E3-4F5F-A000-B834754AA534}"/>
              </a:ext>
            </a:extLst>
          </p:cNvPr>
          <p:cNvSpPr/>
          <p:nvPr/>
        </p:nvSpPr>
        <p:spPr>
          <a:xfrm>
            <a:off x="5181600" y="1674018"/>
            <a:ext cx="3429000" cy="1508105"/>
          </a:xfrm>
          <a:prstGeom prst="rect">
            <a:avLst/>
          </a:prstGeom>
        </p:spPr>
        <p:txBody>
          <a:bodyPr wrap="square">
            <a:spAutoFit/>
          </a:bodyPr>
          <a:lstStyle/>
          <a:p>
            <a:pPr>
              <a:spcBef>
                <a:spcPts val="1200"/>
              </a:spcBef>
            </a:pPr>
            <a:r>
              <a:rPr lang="en-US" b="1" kern="0" dirty="0"/>
              <a:t>Sidewalk:</a:t>
            </a:r>
          </a:p>
          <a:p>
            <a:pPr marL="285750" indent="-285750">
              <a:spcBef>
                <a:spcPts val="1200"/>
              </a:spcBef>
              <a:buFont typeface="Arial" panose="020B0604020202020204" pitchFamily="34" charset="0"/>
              <a:buChar char="•"/>
            </a:pPr>
            <a:r>
              <a:rPr lang="en-US" b="1" kern="0" dirty="0"/>
              <a:t>Min. 8” thick</a:t>
            </a:r>
          </a:p>
          <a:p>
            <a:pPr marL="285750" indent="-285750">
              <a:spcBef>
                <a:spcPts val="1200"/>
              </a:spcBef>
              <a:buFont typeface="Arial" panose="020B0604020202020204" pitchFamily="34" charset="0"/>
              <a:buChar char="•"/>
            </a:pPr>
            <a:r>
              <a:rPr lang="en-US" b="1" kern="0" dirty="0"/>
              <a:t>Min. width = nonvegetative requirements on CD-608-1</a:t>
            </a:r>
          </a:p>
        </p:txBody>
      </p:sp>
    </p:spTree>
    <p:extLst>
      <p:ext uri="{BB962C8B-B14F-4D97-AF65-F5344CB8AC3E}">
        <p14:creationId xmlns:p14="http://schemas.microsoft.com/office/powerpoint/2010/main" val="22325603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74638"/>
            <a:ext cx="8229600" cy="1020762"/>
          </a:xfrm>
        </p:spPr>
        <p:txBody>
          <a:bodyPr/>
          <a:lstStyle/>
          <a:p>
            <a:pPr eaLnBrk="1" hangingPunct="1"/>
            <a:r>
              <a:rPr lang="en-US" sz="2800" b="1" kern="1200" dirty="0">
                <a:solidFill>
                  <a:srgbClr val="C00000"/>
                </a:solidFill>
                <a:latin typeface="Arial" panose="020B0604020202020204" pitchFamily="34" charset="0"/>
                <a:cs typeface="Arial" panose="020B0604020202020204" pitchFamily="34" charset="0"/>
              </a:rPr>
              <a:t>Safety Walks (1.5’ to &lt; 4’ Wide) on Existing Freeways &amp; Interstates</a:t>
            </a:r>
          </a:p>
        </p:txBody>
      </p:sp>
      <p:sp>
        <p:nvSpPr>
          <p:cNvPr id="69635" name="Rectangle 3"/>
          <p:cNvSpPr>
            <a:spLocks noGrp="1" noChangeArrowheads="1"/>
          </p:cNvSpPr>
          <p:nvPr>
            <p:ph type="body" sz="half" idx="3"/>
          </p:nvPr>
        </p:nvSpPr>
        <p:spPr>
          <a:xfrm>
            <a:off x="454891" y="1295400"/>
            <a:ext cx="8305800" cy="1524000"/>
          </a:xfrm>
        </p:spPr>
        <p:txBody>
          <a:bodyPr/>
          <a:lstStyle/>
          <a:p>
            <a:pPr eaLnBrk="1" hangingPunct="1">
              <a:lnSpc>
                <a:spcPct val="90000"/>
              </a:lnSpc>
            </a:pPr>
            <a:r>
              <a:rPr lang="en-US" sz="1800" b="1" dirty="0"/>
              <a:t>Where not feasible to remove &amp; provide concrete barrier shaped parapet, carry guide rail across bridge.</a:t>
            </a:r>
          </a:p>
          <a:p>
            <a:pPr eaLnBrk="1" hangingPunct="1">
              <a:lnSpc>
                <a:spcPct val="90000"/>
              </a:lnSpc>
            </a:pPr>
            <a:r>
              <a:rPr lang="en-US" sz="1800" b="1" dirty="0"/>
              <a:t>Existing freeways &amp; Interstate ramps ≤ 40 mph &amp; sidewalk ≤ 2.5’ in width, it is not necessary to carry guide rail across structure since vaulting is not likely to occur. In this case guide rail should be provided across structure only if parapet is not crashworthy.</a:t>
            </a:r>
          </a:p>
          <a:p>
            <a:pPr eaLnBrk="1" hangingPunct="1">
              <a:lnSpc>
                <a:spcPct val="90000"/>
              </a:lnSpc>
              <a:buFontTx/>
              <a:buNone/>
            </a:pPr>
            <a:endParaRPr lang="en-US" sz="1800" b="1" dirty="0"/>
          </a:p>
        </p:txBody>
      </p:sp>
      <p:pic>
        <p:nvPicPr>
          <p:cNvPr id="69636" name="Picture 7" descr="P3120078"/>
          <p:cNvPicPr>
            <a:picLocks noGrp="1" noChangeAspect="1" noChangeArrowheads="1"/>
          </p:cNvPicPr>
          <p:nvPr>
            <p:ph sz="quarter" idx="1"/>
          </p:nvPr>
        </p:nvPicPr>
        <p:blipFill>
          <a:blip r:embed="rId3"/>
          <a:srcRect/>
          <a:stretch>
            <a:fillRect/>
          </a:stretch>
        </p:blipFill>
        <p:spPr>
          <a:xfrm>
            <a:off x="454891" y="2971800"/>
            <a:ext cx="3810000" cy="2859087"/>
          </a:xfrm>
        </p:spPr>
      </p:pic>
      <p:pic>
        <p:nvPicPr>
          <p:cNvPr id="69637" name="Picture 8" descr="P3040010"/>
          <p:cNvPicPr>
            <a:picLocks noGrp="1" noChangeAspect="1" noChangeArrowheads="1"/>
          </p:cNvPicPr>
          <p:nvPr>
            <p:ph sz="quarter" idx="2"/>
          </p:nvPr>
        </p:nvPicPr>
        <p:blipFill>
          <a:blip r:embed="rId4"/>
          <a:srcRect/>
          <a:stretch>
            <a:fillRect/>
          </a:stretch>
        </p:blipFill>
        <p:spPr>
          <a:xfrm>
            <a:off x="4724400" y="2971799"/>
            <a:ext cx="3810000" cy="2859087"/>
          </a:xfrm>
        </p:spPr>
      </p:pic>
      <p:sp>
        <p:nvSpPr>
          <p:cNvPr id="69638" name="Rectangle 9"/>
          <p:cNvSpPr>
            <a:spLocks noChangeArrowheads="1"/>
          </p:cNvSpPr>
          <p:nvPr/>
        </p:nvSpPr>
        <p:spPr bwMode="auto">
          <a:xfrm>
            <a:off x="378691" y="5983285"/>
            <a:ext cx="8458200" cy="646331"/>
          </a:xfrm>
          <a:prstGeom prst="rect">
            <a:avLst/>
          </a:prstGeom>
          <a:noFill/>
          <a:ln w="9525">
            <a:noFill/>
            <a:miter lim="800000"/>
            <a:headEnd/>
            <a:tailEnd/>
          </a:ln>
        </p:spPr>
        <p:txBody>
          <a:bodyPr>
            <a:spAutoFit/>
          </a:bodyPr>
          <a:lstStyle/>
          <a:p>
            <a:pPr eaLnBrk="1" hangingPunct="1">
              <a:lnSpc>
                <a:spcPct val="90000"/>
              </a:lnSpc>
              <a:spcBef>
                <a:spcPct val="20000"/>
              </a:spcBef>
            </a:pPr>
            <a:r>
              <a:rPr lang="en-US" b="1" dirty="0"/>
              <a:t>Beam GR with RR across bridge		</a:t>
            </a:r>
            <a:r>
              <a:rPr lang="en-US" b="1" dirty="0" err="1"/>
              <a:t>Thrie</a:t>
            </a:r>
            <a:r>
              <a:rPr lang="en-US" b="1" dirty="0"/>
              <a:t> Beam GR across bridge</a:t>
            </a:r>
          </a:p>
          <a:p>
            <a:pPr algn="ctr" eaLnBrk="1" hangingPunct="1">
              <a:lnSpc>
                <a:spcPct val="90000"/>
              </a:lnSpc>
              <a:spcBef>
                <a:spcPct val="20000"/>
              </a:spcBef>
            </a:pPr>
            <a:r>
              <a:rPr lang="en-US" b="1" dirty="0">
                <a:solidFill>
                  <a:srgbClr val="C00000"/>
                </a:solidFill>
              </a:rPr>
              <a:t>(Rubrail no longer required)</a:t>
            </a:r>
          </a:p>
        </p:txBody>
      </p:sp>
      <p:sp>
        <p:nvSpPr>
          <p:cNvPr id="2" name="Slide Number Placeholder 1"/>
          <p:cNvSpPr>
            <a:spLocks noGrp="1"/>
          </p:cNvSpPr>
          <p:nvPr>
            <p:ph type="sldNum" sz="quarter" idx="12"/>
          </p:nvPr>
        </p:nvSpPr>
        <p:spPr/>
        <p:txBody>
          <a:bodyPr/>
          <a:lstStyle/>
          <a:p>
            <a:fld id="{9C7BCBE2-63F0-4FA5-95C0-99E7D40E0296}" type="slidenum">
              <a:rPr lang="en-US" smtClean="0"/>
              <a:pPr/>
              <a:t>87</a:t>
            </a:fld>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z="3600" b="1" kern="1200" dirty="0">
                <a:solidFill>
                  <a:srgbClr val="C00000"/>
                </a:solidFill>
                <a:latin typeface="Arial" panose="020B0604020202020204" pitchFamily="34" charset="0"/>
                <a:cs typeface="Arial" panose="020B0604020202020204" pitchFamily="34" charset="0"/>
              </a:rPr>
              <a:t>Thrie Beam Across Bridge</a:t>
            </a:r>
          </a:p>
        </p:txBody>
      </p:sp>
      <p:pic>
        <p:nvPicPr>
          <p:cNvPr id="70659" name="Picture 8" descr="P3040006"/>
          <p:cNvPicPr>
            <a:picLocks noGrp="1" noChangeAspect="1" noChangeArrowheads="1"/>
          </p:cNvPicPr>
          <p:nvPr>
            <p:ph sz="quarter" idx="1"/>
          </p:nvPr>
        </p:nvPicPr>
        <p:blipFill>
          <a:blip r:embed="rId3"/>
          <a:srcRect/>
          <a:stretch>
            <a:fillRect/>
          </a:stretch>
        </p:blipFill>
        <p:spPr>
          <a:xfrm>
            <a:off x="533400" y="1385888"/>
            <a:ext cx="3200400" cy="2400300"/>
          </a:xfrm>
        </p:spPr>
      </p:pic>
      <p:pic>
        <p:nvPicPr>
          <p:cNvPr id="70660" name="Picture 9" descr="P3040003"/>
          <p:cNvPicPr>
            <a:picLocks noGrp="1" noChangeAspect="1" noChangeArrowheads="1"/>
          </p:cNvPicPr>
          <p:nvPr>
            <p:ph sz="quarter" idx="2"/>
          </p:nvPr>
        </p:nvPicPr>
        <p:blipFill>
          <a:blip r:embed="rId4"/>
          <a:srcRect/>
          <a:stretch>
            <a:fillRect/>
          </a:stretch>
        </p:blipFill>
        <p:spPr>
          <a:xfrm>
            <a:off x="533400" y="3886200"/>
            <a:ext cx="3200400" cy="2400300"/>
          </a:xfrm>
        </p:spPr>
      </p:pic>
      <p:pic>
        <p:nvPicPr>
          <p:cNvPr id="70661" name="Picture 10" descr="P3040010"/>
          <p:cNvPicPr>
            <a:picLocks noGrp="1" noChangeAspect="1" noChangeArrowheads="1"/>
          </p:cNvPicPr>
          <p:nvPr>
            <p:ph sz="half" idx="3"/>
          </p:nvPr>
        </p:nvPicPr>
        <p:blipFill>
          <a:blip r:embed="rId5"/>
          <a:srcRect/>
          <a:stretch>
            <a:fillRect/>
          </a:stretch>
        </p:blipFill>
        <p:spPr>
          <a:xfrm>
            <a:off x="3962400" y="1828799"/>
            <a:ext cx="4953000" cy="4416425"/>
          </a:xfrm>
        </p:spPr>
      </p:pic>
      <p:sp>
        <p:nvSpPr>
          <p:cNvPr id="2" name="Slide Number Placeholder 1"/>
          <p:cNvSpPr>
            <a:spLocks noGrp="1"/>
          </p:cNvSpPr>
          <p:nvPr>
            <p:ph type="sldNum" sz="quarter" idx="12"/>
          </p:nvPr>
        </p:nvSpPr>
        <p:spPr>
          <a:xfrm>
            <a:off x="533400" y="6245225"/>
            <a:ext cx="8153400" cy="476250"/>
          </a:xfrm>
        </p:spPr>
        <p:txBody>
          <a:bodyPr/>
          <a:lstStyle/>
          <a:p>
            <a:pPr algn="ctr"/>
            <a:r>
              <a:rPr lang="en-US" sz="1800" b="1" dirty="0">
                <a:solidFill>
                  <a:srgbClr val="C00000"/>
                </a:solidFill>
              </a:rPr>
              <a:t>(Rubrail no longer required)</a:t>
            </a:r>
          </a:p>
          <a:p>
            <a:fld id="{533CFC7B-386B-4F11-80CF-667B92D81916}" type="slidenum">
              <a:rPr lang="en-US" smtClean="0"/>
              <a:pPr/>
              <a:t>88</a:t>
            </a:fld>
            <a:endParaRPr lang="en-US" dirty="0"/>
          </a:p>
          <a:p>
            <a:pPr algn="ctr"/>
            <a:endParaRPr lang="en-US" dirty="0"/>
          </a:p>
          <a:p>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76200" y="274638"/>
            <a:ext cx="8915400" cy="1401762"/>
          </a:xfrm>
        </p:spPr>
        <p:txBody>
          <a:bodyPr/>
          <a:lstStyle/>
          <a:p>
            <a:pPr eaLnBrk="1" hangingPunct="1"/>
            <a:r>
              <a:rPr lang="en-US" sz="3600" b="1" kern="1200" dirty="0">
                <a:solidFill>
                  <a:srgbClr val="C00000"/>
                </a:solidFill>
                <a:latin typeface="Arial" panose="020B0604020202020204" pitchFamily="34" charset="0"/>
                <a:cs typeface="Arial" panose="020B0604020202020204" pitchFamily="34" charset="0"/>
              </a:rPr>
              <a:t>Curb or Berm on</a:t>
            </a:r>
            <a:br>
              <a:rPr lang="en-US" sz="3600" b="1" kern="1200" dirty="0">
                <a:solidFill>
                  <a:srgbClr val="C00000"/>
                </a:solidFill>
                <a:latin typeface="Arial" panose="020B0604020202020204" pitchFamily="34" charset="0"/>
                <a:cs typeface="Arial" panose="020B0604020202020204" pitchFamily="34" charset="0"/>
              </a:rPr>
            </a:br>
            <a:r>
              <a:rPr lang="en-US" sz="3600" b="1" kern="1200" dirty="0">
                <a:solidFill>
                  <a:srgbClr val="C00000"/>
                </a:solidFill>
                <a:latin typeface="Arial" panose="020B0604020202020204" pitchFamily="34" charset="0"/>
                <a:cs typeface="Arial" panose="020B0604020202020204" pitchFamily="34" charset="0"/>
              </a:rPr>
              <a:t>Structure Approaches</a:t>
            </a:r>
          </a:p>
        </p:txBody>
      </p:sp>
      <p:sp>
        <p:nvSpPr>
          <p:cNvPr id="71683" name="Rectangle 3"/>
          <p:cNvSpPr>
            <a:spLocks noGrp="1" noChangeArrowheads="1"/>
          </p:cNvSpPr>
          <p:nvPr>
            <p:ph type="body" idx="1"/>
          </p:nvPr>
        </p:nvSpPr>
        <p:spPr>
          <a:xfrm>
            <a:off x="1257300" y="1979612"/>
            <a:ext cx="6553200" cy="3962400"/>
          </a:xfrm>
        </p:spPr>
        <p:txBody>
          <a:bodyPr/>
          <a:lstStyle/>
          <a:p>
            <a:pPr marL="0" indent="0" eaLnBrk="1" hangingPunct="1">
              <a:buNone/>
            </a:pPr>
            <a:r>
              <a:rPr lang="en-US" sz="2800" b="1" dirty="0"/>
              <a:t>On structures, the guide rail mounting height is measured from gutter line provided face of guide rail is flush with curb face.  </a:t>
            </a:r>
          </a:p>
        </p:txBody>
      </p:sp>
      <p:sp>
        <p:nvSpPr>
          <p:cNvPr id="2" name="Slide Number Placeholder 1"/>
          <p:cNvSpPr>
            <a:spLocks noGrp="1"/>
          </p:cNvSpPr>
          <p:nvPr>
            <p:ph type="sldNum" sz="quarter" idx="12"/>
          </p:nvPr>
        </p:nvSpPr>
        <p:spPr/>
        <p:txBody>
          <a:bodyPr/>
          <a:lstStyle/>
          <a:p>
            <a:fld id="{1E5F81F0-EA01-437F-B6BE-E0F7829543C5}" type="slidenum">
              <a:rPr lang="en-US" smtClean="0"/>
              <a:pPr/>
              <a:t>89</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a:xfrm>
            <a:off x="457200" y="274638"/>
            <a:ext cx="8229600" cy="1554162"/>
          </a:xfrm>
        </p:spPr>
        <p:txBody>
          <a:bodyPr/>
          <a:lstStyle/>
          <a:p>
            <a:pPr eaLnBrk="1" hangingPunct="1"/>
            <a:r>
              <a:rPr lang="en-US" sz="3200" b="1" dirty="0">
                <a:solidFill>
                  <a:srgbClr val="000099"/>
                </a:solidFill>
                <a:latin typeface="Arial" panose="020B0604020202020204" pitchFamily="34" charset="0"/>
                <a:cs typeface="Arial" panose="020B0604020202020204" pitchFamily="34" charset="0"/>
              </a:rPr>
              <a:t>Curb, Berm or </a:t>
            </a:r>
            <a:r>
              <a:rPr lang="en-US" sz="3200" b="1" u="sng" dirty="0">
                <a:solidFill>
                  <a:srgbClr val="000099"/>
                </a:solidFill>
                <a:latin typeface="Arial" panose="020B0604020202020204" pitchFamily="34" charset="0"/>
                <a:cs typeface="Arial" panose="020B0604020202020204" pitchFamily="34" charset="0"/>
              </a:rPr>
              <a:t>Even</a:t>
            </a:r>
            <a:r>
              <a:rPr lang="en-US" sz="3200" b="1" dirty="0">
                <a:solidFill>
                  <a:srgbClr val="000099"/>
                </a:solidFill>
                <a:latin typeface="Arial" panose="020B0604020202020204" pitchFamily="34" charset="0"/>
                <a:cs typeface="Arial" panose="020B0604020202020204" pitchFamily="34" charset="0"/>
              </a:rPr>
              <a:t> Snow </a:t>
            </a:r>
            <a:br>
              <a:rPr lang="en-US" sz="3200" b="1" dirty="0">
                <a:solidFill>
                  <a:srgbClr val="000099"/>
                </a:solidFill>
                <a:latin typeface="Arial" panose="020B0604020202020204" pitchFamily="34" charset="0"/>
                <a:cs typeface="Arial" panose="020B0604020202020204" pitchFamily="34" charset="0"/>
              </a:rPr>
            </a:br>
            <a:r>
              <a:rPr lang="en-US" sz="3200" b="1" dirty="0">
                <a:solidFill>
                  <a:srgbClr val="000099"/>
                </a:solidFill>
                <a:latin typeface="Arial" panose="020B0604020202020204" pitchFamily="34" charset="0"/>
                <a:cs typeface="Arial" panose="020B0604020202020204" pitchFamily="34" charset="0"/>
              </a:rPr>
              <a:t>Can Affect Guide Rail Performance</a:t>
            </a:r>
          </a:p>
        </p:txBody>
      </p:sp>
      <p:pic>
        <p:nvPicPr>
          <p:cNvPr id="8195" name="Picture 9" descr="P1010003"/>
          <p:cNvPicPr>
            <a:picLocks noGrp="1" noChangeAspect="1" noChangeArrowheads="1"/>
          </p:cNvPicPr>
          <p:nvPr>
            <p:ph sz="half" idx="1"/>
          </p:nvPr>
        </p:nvPicPr>
        <p:blipFill>
          <a:blip r:embed="rId2"/>
          <a:srcRect/>
          <a:stretch>
            <a:fillRect/>
          </a:stretch>
        </p:blipFill>
        <p:spPr>
          <a:xfrm>
            <a:off x="228600" y="2176463"/>
            <a:ext cx="4267200" cy="3200400"/>
          </a:xfrm>
        </p:spPr>
      </p:pic>
      <p:pic>
        <p:nvPicPr>
          <p:cNvPr id="8196" name="Picture 13" descr="P1010011"/>
          <p:cNvPicPr>
            <a:picLocks noGrp="1" noChangeAspect="1" noChangeArrowheads="1"/>
          </p:cNvPicPr>
          <p:nvPr>
            <p:ph sz="half" idx="2"/>
          </p:nvPr>
        </p:nvPicPr>
        <p:blipFill>
          <a:blip r:embed="rId3"/>
          <a:srcRect/>
          <a:stretch>
            <a:fillRect/>
          </a:stretch>
        </p:blipFill>
        <p:spPr>
          <a:xfrm>
            <a:off x="4648200" y="2176463"/>
            <a:ext cx="4267200" cy="3200400"/>
          </a:xfrm>
        </p:spPr>
      </p:pic>
      <p:sp>
        <p:nvSpPr>
          <p:cNvPr id="2" name="Slide Number Placeholder 1"/>
          <p:cNvSpPr>
            <a:spLocks noGrp="1"/>
          </p:cNvSpPr>
          <p:nvPr>
            <p:ph type="sldNum" sz="quarter" idx="12"/>
          </p:nvPr>
        </p:nvSpPr>
        <p:spPr/>
        <p:txBody>
          <a:bodyPr/>
          <a:lstStyle/>
          <a:p>
            <a:fld id="{F8970DA4-BE35-4DE3-9E0C-7506022D6174}" type="slidenum">
              <a:rPr lang="en-US" smtClean="0"/>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z="3200" b="1" kern="1200" dirty="0">
                <a:solidFill>
                  <a:srgbClr val="C00000"/>
                </a:solidFill>
                <a:latin typeface="Arial" panose="020B0604020202020204" pitchFamily="34" charset="0"/>
                <a:cs typeface="Arial" panose="020B0604020202020204" pitchFamily="34" charset="0"/>
              </a:rPr>
              <a:t>Umbrella Section on Bridge Approaches</a:t>
            </a:r>
          </a:p>
        </p:txBody>
      </p:sp>
      <p:sp>
        <p:nvSpPr>
          <p:cNvPr id="72707" name="Rectangle 3"/>
          <p:cNvSpPr>
            <a:spLocks noGrp="1" noChangeArrowheads="1"/>
          </p:cNvSpPr>
          <p:nvPr>
            <p:ph type="body" idx="1"/>
          </p:nvPr>
        </p:nvSpPr>
        <p:spPr>
          <a:xfrm>
            <a:off x="1257300" y="1752600"/>
            <a:ext cx="6629400" cy="2700338"/>
          </a:xfrm>
        </p:spPr>
        <p:txBody>
          <a:bodyPr/>
          <a:lstStyle/>
          <a:p>
            <a:pPr marL="0" indent="0" eaLnBrk="1" hangingPunct="1">
              <a:buNone/>
            </a:pPr>
            <a:r>
              <a:rPr lang="en-US" sz="2800" b="1" dirty="0"/>
              <a:t>Guide rail mounting height on the structure is measured from gutter line &amp; face of guide rail is flush with curb.</a:t>
            </a:r>
          </a:p>
        </p:txBody>
      </p:sp>
      <p:sp>
        <p:nvSpPr>
          <p:cNvPr id="2" name="Slide Number Placeholder 1"/>
          <p:cNvSpPr>
            <a:spLocks noGrp="1"/>
          </p:cNvSpPr>
          <p:nvPr>
            <p:ph type="sldNum" sz="quarter" idx="12"/>
          </p:nvPr>
        </p:nvSpPr>
        <p:spPr/>
        <p:txBody>
          <a:bodyPr/>
          <a:lstStyle/>
          <a:p>
            <a:fld id="{1E5F81F0-EA01-437F-B6BE-E0F7829543C5}" type="slidenum">
              <a:rPr lang="en-US" smtClean="0"/>
              <a:pPr/>
              <a:t>90</a:t>
            </a:fld>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76200"/>
            <a:ext cx="8229600" cy="990600"/>
          </a:xfrm>
        </p:spPr>
        <p:txBody>
          <a:bodyPr/>
          <a:lstStyle/>
          <a:p>
            <a:pPr eaLnBrk="1" hangingPunct="1"/>
            <a:r>
              <a:rPr lang="en-US" sz="2400" b="1" kern="1200" dirty="0">
                <a:solidFill>
                  <a:srgbClr val="C00000"/>
                </a:solidFill>
                <a:latin typeface="Arial" panose="020B0604020202020204" pitchFamily="34" charset="0"/>
                <a:cs typeface="Arial" panose="020B0604020202020204" pitchFamily="34" charset="0"/>
              </a:rPr>
              <a:t>Guide Rail at Structures (NCHRP 230) </a:t>
            </a:r>
            <a:r>
              <a:rPr lang="en-US" sz="2400" b="1" dirty="0">
                <a:solidFill>
                  <a:srgbClr val="FF0000"/>
                </a:solidFill>
              </a:rPr>
              <a:t/>
            </a:r>
            <a:br>
              <a:rPr lang="en-US" sz="2400" b="1" dirty="0">
                <a:solidFill>
                  <a:srgbClr val="FF0000"/>
                </a:solidFill>
              </a:rPr>
            </a:br>
            <a:r>
              <a:rPr lang="en-US" sz="2400" b="1" dirty="0">
                <a:solidFill>
                  <a:srgbClr val="003399"/>
                </a:solidFill>
              </a:rPr>
              <a:t>See Attachment Details CD-609-11 Thru 17E</a:t>
            </a:r>
          </a:p>
        </p:txBody>
      </p:sp>
      <p:pic>
        <p:nvPicPr>
          <p:cNvPr id="73731" name="Picture 7" descr="PA050038"/>
          <p:cNvPicPr>
            <a:picLocks noGrp="1" noChangeAspect="1" noChangeArrowheads="1"/>
          </p:cNvPicPr>
          <p:nvPr>
            <p:ph sz="half" idx="1"/>
          </p:nvPr>
        </p:nvPicPr>
        <p:blipFill>
          <a:blip r:embed="rId2"/>
          <a:srcRect/>
          <a:stretch>
            <a:fillRect/>
          </a:stretch>
        </p:blipFill>
        <p:spPr>
          <a:xfrm>
            <a:off x="4876800" y="3886200"/>
            <a:ext cx="3657600" cy="2743200"/>
          </a:xfrm>
        </p:spPr>
      </p:pic>
      <p:pic>
        <p:nvPicPr>
          <p:cNvPr id="73732" name="Picture 8" descr="PA050033"/>
          <p:cNvPicPr>
            <a:picLocks noGrp="1" noChangeAspect="1" noChangeArrowheads="1"/>
          </p:cNvPicPr>
          <p:nvPr>
            <p:ph sz="quarter" idx="2"/>
          </p:nvPr>
        </p:nvPicPr>
        <p:blipFill>
          <a:blip r:embed="rId3"/>
          <a:srcRect/>
          <a:stretch>
            <a:fillRect/>
          </a:stretch>
        </p:blipFill>
        <p:spPr>
          <a:xfrm>
            <a:off x="4953000" y="1143000"/>
            <a:ext cx="3476625" cy="2608263"/>
          </a:xfrm>
        </p:spPr>
      </p:pic>
      <p:pic>
        <p:nvPicPr>
          <p:cNvPr id="73733" name="Picture 12" descr="PA050034"/>
          <p:cNvPicPr>
            <a:picLocks noGrp="1" noChangeAspect="1" noChangeArrowheads="1"/>
          </p:cNvPicPr>
          <p:nvPr>
            <p:ph sz="quarter" idx="3"/>
          </p:nvPr>
        </p:nvPicPr>
        <p:blipFill>
          <a:blip r:embed="rId4"/>
          <a:srcRect/>
          <a:stretch>
            <a:fillRect/>
          </a:stretch>
        </p:blipFill>
        <p:spPr>
          <a:xfrm>
            <a:off x="749011" y="1143000"/>
            <a:ext cx="3257550" cy="4343400"/>
          </a:xfrm>
        </p:spPr>
      </p:pic>
      <p:sp>
        <p:nvSpPr>
          <p:cNvPr id="2" name="Slide Number Placeholder 1"/>
          <p:cNvSpPr>
            <a:spLocks noGrp="1"/>
          </p:cNvSpPr>
          <p:nvPr>
            <p:ph type="sldNum" sz="quarter" idx="12"/>
          </p:nvPr>
        </p:nvSpPr>
        <p:spPr/>
        <p:txBody>
          <a:bodyPr/>
          <a:lstStyle/>
          <a:p>
            <a:fld id="{95C101C1-7E81-498A-BC1C-FC4304F1CF50}" type="slidenum">
              <a:rPr lang="en-US" smtClean="0"/>
              <a:pPr/>
              <a:t>91</a:t>
            </a:fld>
            <a:endParaRPr lang="en-US"/>
          </a:p>
        </p:txBody>
      </p:sp>
      <p:sp>
        <p:nvSpPr>
          <p:cNvPr id="3" name="TextBox 2">
            <a:extLst>
              <a:ext uri="{FF2B5EF4-FFF2-40B4-BE49-F238E27FC236}">
                <a16:creationId xmlns:a16="http://schemas.microsoft.com/office/drawing/2014/main" id="{F5848116-FD10-45B3-9522-A76CE83823BE}"/>
              </a:ext>
            </a:extLst>
          </p:cNvPr>
          <p:cNvSpPr txBox="1"/>
          <p:nvPr/>
        </p:nvSpPr>
        <p:spPr>
          <a:xfrm>
            <a:off x="749479" y="5638800"/>
            <a:ext cx="4002058" cy="369332"/>
          </a:xfrm>
          <a:prstGeom prst="rect">
            <a:avLst/>
          </a:prstGeom>
          <a:noFill/>
        </p:spPr>
        <p:txBody>
          <a:bodyPr wrap="none" rtlCol="0">
            <a:spAutoFit/>
          </a:bodyPr>
          <a:lstStyle/>
          <a:p>
            <a:r>
              <a:rPr lang="en-US" b="1" dirty="0"/>
              <a:t>NCHRP 230 steel I-beam blockouts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8" descr="P1010013"/>
          <p:cNvPicPr>
            <a:picLocks noGrp="1" noChangeAspect="1" noChangeArrowheads="1"/>
          </p:cNvPicPr>
          <p:nvPr>
            <p:ph sz="quarter" idx="1"/>
          </p:nvPr>
        </p:nvPicPr>
        <p:blipFill>
          <a:blip r:embed="rId2"/>
          <a:srcRect/>
          <a:stretch>
            <a:fillRect/>
          </a:stretch>
        </p:blipFill>
        <p:spPr>
          <a:xfrm>
            <a:off x="812223" y="1556975"/>
            <a:ext cx="2914650" cy="2185988"/>
          </a:xfrm>
        </p:spPr>
      </p:pic>
      <p:pic>
        <p:nvPicPr>
          <p:cNvPr id="74756" name="Picture 9" descr="PA050060"/>
          <p:cNvPicPr>
            <a:picLocks noGrp="1" noChangeAspect="1" noChangeArrowheads="1"/>
          </p:cNvPicPr>
          <p:nvPr>
            <p:ph sz="quarter" idx="2"/>
          </p:nvPr>
        </p:nvPicPr>
        <p:blipFill>
          <a:blip r:embed="rId3"/>
          <a:srcRect/>
          <a:stretch>
            <a:fillRect/>
          </a:stretch>
        </p:blipFill>
        <p:spPr>
          <a:xfrm>
            <a:off x="5410200" y="1476375"/>
            <a:ext cx="2914650" cy="2185988"/>
          </a:xfrm>
        </p:spPr>
      </p:pic>
      <p:pic>
        <p:nvPicPr>
          <p:cNvPr id="74757" name="Picture 10" descr="PA050057"/>
          <p:cNvPicPr>
            <a:picLocks noGrp="1" noChangeAspect="1" noChangeArrowheads="1"/>
          </p:cNvPicPr>
          <p:nvPr>
            <p:ph sz="quarter" idx="3"/>
          </p:nvPr>
        </p:nvPicPr>
        <p:blipFill>
          <a:blip r:embed="rId4"/>
          <a:srcRect/>
          <a:stretch>
            <a:fillRect/>
          </a:stretch>
        </p:blipFill>
        <p:spPr>
          <a:xfrm>
            <a:off x="4137025" y="3733800"/>
            <a:ext cx="2187575" cy="2916238"/>
          </a:xfrm>
        </p:spPr>
      </p:pic>
      <p:pic>
        <p:nvPicPr>
          <p:cNvPr id="74758" name="Picture 11" descr="PA050058"/>
          <p:cNvPicPr>
            <a:picLocks noGrp="1" noChangeAspect="1" noChangeArrowheads="1"/>
          </p:cNvPicPr>
          <p:nvPr>
            <p:ph sz="quarter" idx="4"/>
          </p:nvPr>
        </p:nvPicPr>
        <p:blipFill>
          <a:blip r:embed="rId5"/>
          <a:srcRect/>
          <a:stretch>
            <a:fillRect/>
          </a:stretch>
        </p:blipFill>
        <p:spPr>
          <a:xfrm>
            <a:off x="6651625" y="3733800"/>
            <a:ext cx="2187575" cy="2916238"/>
          </a:xfrm>
        </p:spPr>
      </p:pic>
      <p:sp>
        <p:nvSpPr>
          <p:cNvPr id="2" name="Slide Number Placeholder 1"/>
          <p:cNvSpPr>
            <a:spLocks noGrp="1"/>
          </p:cNvSpPr>
          <p:nvPr>
            <p:ph type="sldNum" sz="quarter" idx="12"/>
          </p:nvPr>
        </p:nvSpPr>
        <p:spPr/>
        <p:txBody>
          <a:bodyPr/>
          <a:lstStyle/>
          <a:p>
            <a:fld id="{BB8471A2-42EB-4887-B00C-F87F79E4C169}" type="slidenum">
              <a:rPr lang="en-US" smtClean="0"/>
              <a:pPr/>
              <a:t>92</a:t>
            </a:fld>
            <a:endParaRPr lang="en-US"/>
          </a:p>
        </p:txBody>
      </p:sp>
      <p:sp>
        <p:nvSpPr>
          <p:cNvPr id="10" name="Rectangle 2">
            <a:extLst>
              <a:ext uri="{FF2B5EF4-FFF2-40B4-BE49-F238E27FC236}">
                <a16:creationId xmlns:a16="http://schemas.microsoft.com/office/drawing/2014/main" id="{EA59AE4F-9C2A-4830-8339-8C0118AB158E}"/>
              </a:ext>
            </a:extLst>
          </p:cNvPr>
          <p:cNvSpPr txBox="1">
            <a:spLocks noChangeArrowheads="1"/>
          </p:cNvSpPr>
          <p:nvPr/>
        </p:nvSpPr>
        <p:spPr bwMode="auto">
          <a:xfrm>
            <a:off x="445655" y="207962"/>
            <a:ext cx="8229600" cy="8381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1200" dirty="0">
                <a:solidFill>
                  <a:srgbClr val="000099"/>
                </a:solidFill>
                <a:latin typeface="Arial" panose="020B0604020202020204" pitchFamily="34" charset="0"/>
                <a:cs typeface="Arial" panose="020B0604020202020204" pitchFamily="34" charset="0"/>
              </a:rPr>
              <a:t>Guide Rail at Structures (NCHRP 350)</a:t>
            </a:r>
            <a:r>
              <a:rPr lang="en-US" sz="2400" b="1" kern="0" dirty="0">
                <a:solidFill>
                  <a:srgbClr val="FF0000"/>
                </a:solidFill>
              </a:rPr>
              <a:t/>
            </a:r>
            <a:br>
              <a:rPr lang="en-US" sz="2400" b="1" kern="0" dirty="0">
                <a:solidFill>
                  <a:srgbClr val="FF0000"/>
                </a:solidFill>
              </a:rPr>
            </a:br>
            <a:r>
              <a:rPr lang="en-US" sz="2400" b="1" kern="0" dirty="0">
                <a:solidFill>
                  <a:srgbClr val="C00000"/>
                </a:solidFill>
              </a:rPr>
              <a:t>See Attachment Details CD-609-11 Thru 17E</a:t>
            </a:r>
          </a:p>
        </p:txBody>
      </p:sp>
      <p:sp>
        <p:nvSpPr>
          <p:cNvPr id="11" name="Rectangle 3">
            <a:extLst>
              <a:ext uri="{FF2B5EF4-FFF2-40B4-BE49-F238E27FC236}">
                <a16:creationId xmlns:a16="http://schemas.microsoft.com/office/drawing/2014/main" id="{BFA69E46-9BB9-4849-ABEE-D3C3E200C2CA}"/>
              </a:ext>
            </a:extLst>
          </p:cNvPr>
          <p:cNvSpPr txBox="1">
            <a:spLocks noChangeArrowheads="1"/>
          </p:cNvSpPr>
          <p:nvPr/>
        </p:nvSpPr>
        <p:spPr bwMode="auto">
          <a:xfrm>
            <a:off x="1440873" y="1015637"/>
            <a:ext cx="1683327" cy="5667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sz="2400" b="1" u="sng" kern="0" dirty="0"/>
              <a:t>Before</a:t>
            </a:r>
          </a:p>
          <a:p>
            <a:pPr marL="0" indent="0" eaLnBrk="1" hangingPunct="1">
              <a:buFontTx/>
              <a:buNone/>
            </a:pPr>
            <a:endParaRPr lang="en-US" sz="2400" b="1" u="sng" kern="0" dirty="0"/>
          </a:p>
        </p:txBody>
      </p:sp>
      <p:sp>
        <p:nvSpPr>
          <p:cNvPr id="13" name="Rectangle 3">
            <a:extLst>
              <a:ext uri="{FF2B5EF4-FFF2-40B4-BE49-F238E27FC236}">
                <a16:creationId xmlns:a16="http://schemas.microsoft.com/office/drawing/2014/main" id="{383F4889-4C16-473E-8DC6-1575BF0CA4B0}"/>
              </a:ext>
            </a:extLst>
          </p:cNvPr>
          <p:cNvSpPr txBox="1">
            <a:spLocks noChangeArrowheads="1"/>
          </p:cNvSpPr>
          <p:nvPr/>
        </p:nvSpPr>
        <p:spPr bwMode="auto">
          <a:xfrm>
            <a:off x="6062085" y="957910"/>
            <a:ext cx="1683327" cy="5667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sz="2400" b="1" u="sng" kern="0" dirty="0"/>
              <a:t>After</a:t>
            </a:r>
          </a:p>
          <a:p>
            <a:pPr marL="0" indent="0" eaLnBrk="1" hangingPunct="1">
              <a:buFontTx/>
              <a:buNone/>
            </a:pPr>
            <a:endParaRPr lang="en-US" sz="2400" b="1" u="sng" kern="0" dirty="0"/>
          </a:p>
        </p:txBody>
      </p:sp>
      <p:sp>
        <p:nvSpPr>
          <p:cNvPr id="12" name="TextBox 11">
            <a:extLst>
              <a:ext uri="{FF2B5EF4-FFF2-40B4-BE49-F238E27FC236}">
                <a16:creationId xmlns:a16="http://schemas.microsoft.com/office/drawing/2014/main" id="{3E4092A6-6F2F-4C0B-A61B-24D5181405A1}"/>
              </a:ext>
            </a:extLst>
          </p:cNvPr>
          <p:cNvSpPr txBox="1"/>
          <p:nvPr/>
        </p:nvSpPr>
        <p:spPr>
          <a:xfrm>
            <a:off x="903536" y="4419600"/>
            <a:ext cx="2757999" cy="369332"/>
          </a:xfrm>
          <a:prstGeom prst="rect">
            <a:avLst/>
          </a:prstGeom>
          <a:noFill/>
        </p:spPr>
        <p:txBody>
          <a:bodyPr wrap="none" rtlCol="0">
            <a:spAutoFit/>
          </a:bodyPr>
          <a:lstStyle/>
          <a:p>
            <a:r>
              <a:rPr lang="en-US" b="1" dirty="0"/>
              <a:t>Tubular steel blockouts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a:solidFill>
                  <a:srgbClr val="000099"/>
                </a:solidFill>
                <a:latin typeface="Arial" panose="020B0604020202020204" pitchFamily="34" charset="0"/>
                <a:cs typeface="Arial" panose="020B0604020202020204" pitchFamily="34" charset="0"/>
              </a:rPr>
              <a:t>Guide Rail at Structures (NCHRP 350)</a:t>
            </a:r>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2417" y="2362202"/>
            <a:ext cx="4404971" cy="3303100"/>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362201"/>
            <a:ext cx="4405312" cy="3303984"/>
          </a:xfrm>
        </p:spPr>
      </p:pic>
      <p:sp>
        <p:nvSpPr>
          <p:cNvPr id="3" name="Slide Number Placeholder 2"/>
          <p:cNvSpPr>
            <a:spLocks noGrp="1"/>
          </p:cNvSpPr>
          <p:nvPr>
            <p:ph type="sldNum" sz="quarter" idx="12"/>
          </p:nvPr>
        </p:nvSpPr>
        <p:spPr/>
        <p:txBody>
          <a:bodyPr/>
          <a:lstStyle/>
          <a:p>
            <a:fld id="{54EDFFC0-1F42-4589-A0E3-1FCD298ACDEB}" type="slidenum">
              <a:rPr lang="en-US" smtClean="0"/>
              <a:pPr/>
              <a:t>93</a:t>
            </a:fld>
            <a:endParaRPr lang="en-US"/>
          </a:p>
        </p:txBody>
      </p:sp>
    </p:spTree>
    <p:extLst>
      <p:ext uri="{BB962C8B-B14F-4D97-AF65-F5344CB8AC3E}">
        <p14:creationId xmlns:p14="http://schemas.microsoft.com/office/powerpoint/2010/main" val="266444927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title" sz="quarter"/>
          </p:nvPr>
        </p:nvSpPr>
        <p:spPr>
          <a:xfrm>
            <a:off x="457200" y="274638"/>
            <a:ext cx="8229600" cy="715962"/>
          </a:xfrm>
        </p:spPr>
        <p:txBody>
          <a:bodyPr/>
          <a:lstStyle/>
          <a:p>
            <a:pPr eaLnBrk="1" hangingPunct="1"/>
            <a:r>
              <a:rPr lang="en-US" sz="2400" b="1" dirty="0">
                <a:solidFill>
                  <a:srgbClr val="000099"/>
                </a:solidFill>
                <a:latin typeface="Arial" panose="020B0604020202020204" pitchFamily="34" charset="0"/>
                <a:cs typeface="Arial" panose="020B0604020202020204" pitchFamily="34" charset="0"/>
              </a:rPr>
              <a:t>Guide Rail Attachment to Barrier Curb (NCHRP 230)</a:t>
            </a:r>
          </a:p>
        </p:txBody>
      </p:sp>
      <p:pic>
        <p:nvPicPr>
          <p:cNvPr id="75779" name="Picture 9" descr="P1010003"/>
          <p:cNvPicPr>
            <a:picLocks noGrp="1" noChangeAspect="1" noChangeArrowheads="1"/>
          </p:cNvPicPr>
          <p:nvPr>
            <p:ph sz="quarter" idx="1"/>
          </p:nvPr>
        </p:nvPicPr>
        <p:blipFill>
          <a:blip r:embed="rId3"/>
          <a:srcRect/>
          <a:stretch>
            <a:fillRect/>
          </a:stretch>
        </p:blipFill>
        <p:spPr>
          <a:xfrm>
            <a:off x="4825940" y="932880"/>
            <a:ext cx="3523163" cy="2560995"/>
          </a:xfrm>
        </p:spPr>
      </p:pic>
      <p:pic>
        <p:nvPicPr>
          <p:cNvPr id="75780" name="Picture 10" descr="P1010006"/>
          <p:cNvPicPr>
            <a:picLocks noGrp="1" noChangeAspect="1" noChangeArrowheads="1"/>
          </p:cNvPicPr>
          <p:nvPr>
            <p:ph sz="quarter" idx="2"/>
          </p:nvPr>
        </p:nvPicPr>
        <p:blipFill>
          <a:blip r:embed="rId4"/>
          <a:srcRect/>
          <a:stretch>
            <a:fillRect/>
          </a:stretch>
        </p:blipFill>
        <p:spPr>
          <a:xfrm>
            <a:off x="622210" y="871105"/>
            <a:ext cx="3695852" cy="2571750"/>
          </a:xfrm>
        </p:spPr>
      </p:pic>
      <p:pic>
        <p:nvPicPr>
          <p:cNvPr id="75781" name="Picture 11" descr="P1010004"/>
          <p:cNvPicPr>
            <a:picLocks noGrp="1" noChangeAspect="1" noChangeArrowheads="1"/>
          </p:cNvPicPr>
          <p:nvPr>
            <p:ph sz="quarter" idx="3"/>
          </p:nvPr>
        </p:nvPicPr>
        <p:blipFill>
          <a:blip r:embed="rId5"/>
          <a:srcRect/>
          <a:stretch>
            <a:fillRect/>
          </a:stretch>
        </p:blipFill>
        <p:spPr>
          <a:xfrm>
            <a:off x="810551" y="3570812"/>
            <a:ext cx="2463800" cy="3046054"/>
          </a:xfrm>
        </p:spPr>
      </p:pic>
      <p:pic>
        <p:nvPicPr>
          <p:cNvPr id="75782" name="Picture 12" descr="P1010007"/>
          <p:cNvPicPr>
            <a:picLocks noGrp="1" noChangeAspect="1" noChangeArrowheads="1"/>
          </p:cNvPicPr>
          <p:nvPr>
            <p:ph sz="quarter" idx="4"/>
          </p:nvPr>
        </p:nvPicPr>
        <p:blipFill>
          <a:blip r:embed="rId6"/>
          <a:srcRect/>
          <a:stretch>
            <a:fillRect/>
          </a:stretch>
        </p:blipFill>
        <p:spPr>
          <a:xfrm>
            <a:off x="4825940" y="3596265"/>
            <a:ext cx="3505200" cy="2630487"/>
          </a:xfrm>
        </p:spPr>
      </p:pic>
      <p:sp>
        <p:nvSpPr>
          <p:cNvPr id="2" name="Slide Number Placeholder 1"/>
          <p:cNvSpPr>
            <a:spLocks noGrp="1"/>
          </p:cNvSpPr>
          <p:nvPr>
            <p:ph type="sldNum" sz="quarter" idx="12"/>
          </p:nvPr>
        </p:nvSpPr>
        <p:spPr/>
        <p:txBody>
          <a:bodyPr/>
          <a:lstStyle/>
          <a:p>
            <a:fld id="{BB8471A2-42EB-4887-B00C-F87F79E4C169}" type="slidenum">
              <a:rPr lang="en-US" smtClean="0"/>
              <a:pPr/>
              <a:t>94</a:t>
            </a:fld>
            <a:endParaRPr lang="en-US"/>
          </a:p>
        </p:txBody>
      </p:sp>
      <p:sp>
        <p:nvSpPr>
          <p:cNvPr id="9" name="TextBox 8">
            <a:extLst>
              <a:ext uri="{FF2B5EF4-FFF2-40B4-BE49-F238E27FC236}">
                <a16:creationId xmlns:a16="http://schemas.microsoft.com/office/drawing/2014/main" id="{CD3E3A4F-DECE-4BCB-91F4-38D78088F64B}"/>
              </a:ext>
            </a:extLst>
          </p:cNvPr>
          <p:cNvSpPr txBox="1"/>
          <p:nvPr/>
        </p:nvSpPr>
        <p:spPr>
          <a:xfrm>
            <a:off x="3505200" y="6245225"/>
            <a:ext cx="4002058" cy="369332"/>
          </a:xfrm>
          <a:prstGeom prst="rect">
            <a:avLst/>
          </a:prstGeom>
          <a:noFill/>
        </p:spPr>
        <p:txBody>
          <a:bodyPr wrap="none" rtlCol="0">
            <a:spAutoFit/>
          </a:bodyPr>
          <a:lstStyle/>
          <a:p>
            <a:r>
              <a:rPr lang="en-US" b="1" dirty="0"/>
              <a:t>NCHRP 230 steel I-beam blockouts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sz="quarter"/>
          </p:nvPr>
        </p:nvSpPr>
        <p:spPr>
          <a:xfrm>
            <a:off x="457200" y="136526"/>
            <a:ext cx="8229600" cy="1020762"/>
          </a:xfrm>
        </p:spPr>
        <p:txBody>
          <a:bodyPr/>
          <a:lstStyle/>
          <a:p>
            <a:pPr eaLnBrk="1" hangingPunct="1"/>
            <a:r>
              <a:rPr lang="en-US" sz="2400" b="1" dirty="0">
                <a:solidFill>
                  <a:srgbClr val="003399"/>
                </a:solidFill>
              </a:rPr>
              <a:t>Guide Rail at Structures, Trailing End (NCHRP 350)</a:t>
            </a:r>
            <a:r>
              <a:rPr lang="en-US" sz="2000" b="1" dirty="0">
                <a:solidFill>
                  <a:srgbClr val="0000FF"/>
                </a:solidFill>
              </a:rPr>
              <a:t/>
            </a:r>
            <a:br>
              <a:rPr lang="en-US" sz="2000" b="1" dirty="0">
                <a:solidFill>
                  <a:srgbClr val="0000FF"/>
                </a:solidFill>
              </a:rPr>
            </a:br>
            <a:r>
              <a:rPr lang="en-US" sz="2000" b="1" dirty="0">
                <a:solidFill>
                  <a:srgbClr val="C00000"/>
                </a:solidFill>
              </a:rPr>
              <a:t>See Attachment Details CD-609-11 Thru 17E</a:t>
            </a:r>
            <a:endParaRPr lang="en-US" sz="2000" b="1" dirty="0">
              <a:solidFill>
                <a:srgbClr val="006600"/>
              </a:solidFill>
            </a:endParaRPr>
          </a:p>
        </p:txBody>
      </p:sp>
      <p:pic>
        <p:nvPicPr>
          <p:cNvPr id="76803" name="Picture 10" descr="IM000191"/>
          <p:cNvPicPr>
            <a:picLocks noGrp="1" noChangeAspect="1" noChangeArrowheads="1"/>
          </p:cNvPicPr>
          <p:nvPr>
            <p:ph sz="quarter" idx="1"/>
          </p:nvPr>
        </p:nvPicPr>
        <p:blipFill>
          <a:blip r:embed="rId2"/>
          <a:srcRect/>
          <a:stretch>
            <a:fillRect/>
          </a:stretch>
        </p:blipFill>
        <p:spPr>
          <a:xfrm>
            <a:off x="685800" y="1349375"/>
            <a:ext cx="3352800" cy="2516188"/>
          </a:xfrm>
        </p:spPr>
      </p:pic>
      <p:pic>
        <p:nvPicPr>
          <p:cNvPr id="76804" name="Picture 11" descr="IM000188"/>
          <p:cNvPicPr>
            <a:picLocks noGrp="1" noChangeAspect="1" noChangeArrowheads="1"/>
          </p:cNvPicPr>
          <p:nvPr>
            <p:ph sz="quarter" idx="3"/>
          </p:nvPr>
        </p:nvPicPr>
        <p:blipFill>
          <a:blip r:embed="rId3"/>
          <a:srcRect/>
          <a:stretch>
            <a:fillRect/>
          </a:stretch>
        </p:blipFill>
        <p:spPr>
          <a:xfrm>
            <a:off x="685800" y="4057650"/>
            <a:ext cx="3429000" cy="2571750"/>
          </a:xfrm>
        </p:spPr>
      </p:pic>
      <p:pic>
        <p:nvPicPr>
          <p:cNvPr id="76805" name="Picture 12" descr="P1120024"/>
          <p:cNvPicPr>
            <a:picLocks noGrp="1" noChangeAspect="1" noChangeArrowheads="1"/>
          </p:cNvPicPr>
          <p:nvPr>
            <p:ph sz="quarter" idx="2"/>
          </p:nvPr>
        </p:nvPicPr>
        <p:blipFill>
          <a:blip r:embed="rId4"/>
          <a:srcRect/>
          <a:stretch>
            <a:fillRect/>
          </a:stretch>
        </p:blipFill>
        <p:spPr>
          <a:xfrm>
            <a:off x="5207000" y="1352550"/>
            <a:ext cx="3403600" cy="2547938"/>
          </a:xfrm>
        </p:spPr>
      </p:pic>
      <p:pic>
        <p:nvPicPr>
          <p:cNvPr id="76806" name="Picture 13" descr="P1120023"/>
          <p:cNvPicPr>
            <a:picLocks noGrp="1" noChangeAspect="1" noChangeArrowheads="1"/>
          </p:cNvPicPr>
          <p:nvPr>
            <p:ph sz="quarter" idx="4"/>
          </p:nvPr>
        </p:nvPicPr>
        <p:blipFill>
          <a:blip r:embed="rId5"/>
          <a:srcRect/>
          <a:stretch>
            <a:fillRect/>
          </a:stretch>
        </p:blipFill>
        <p:spPr>
          <a:xfrm>
            <a:off x="5205413" y="4024313"/>
            <a:ext cx="3405187" cy="2547937"/>
          </a:xfrm>
        </p:spPr>
      </p:pic>
      <p:sp>
        <p:nvSpPr>
          <p:cNvPr id="2" name="Slide Number Placeholder 1"/>
          <p:cNvSpPr>
            <a:spLocks noGrp="1"/>
          </p:cNvSpPr>
          <p:nvPr>
            <p:ph type="sldNum" sz="quarter" idx="12"/>
          </p:nvPr>
        </p:nvSpPr>
        <p:spPr/>
        <p:txBody>
          <a:bodyPr/>
          <a:lstStyle/>
          <a:p>
            <a:fld id="{BB8471A2-42EB-4887-B00C-F87F79E4C169}" type="slidenum">
              <a:rPr lang="en-US" smtClean="0"/>
              <a:pPr/>
              <a:t>95</a:t>
            </a:fld>
            <a:endParaRPr lang="en-US"/>
          </a:p>
        </p:txBody>
      </p:sp>
      <p:sp>
        <p:nvSpPr>
          <p:cNvPr id="9" name="Rectangle 3">
            <a:extLst>
              <a:ext uri="{FF2B5EF4-FFF2-40B4-BE49-F238E27FC236}">
                <a16:creationId xmlns:a16="http://schemas.microsoft.com/office/drawing/2014/main" id="{83A61208-296E-4A47-8C01-E311EC746410}"/>
              </a:ext>
            </a:extLst>
          </p:cNvPr>
          <p:cNvSpPr txBox="1">
            <a:spLocks noChangeArrowheads="1"/>
          </p:cNvSpPr>
          <p:nvPr/>
        </p:nvSpPr>
        <p:spPr bwMode="auto">
          <a:xfrm>
            <a:off x="1600200" y="939512"/>
            <a:ext cx="1683327" cy="5667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sz="2400" b="1" u="sng" kern="0" dirty="0"/>
              <a:t>Before</a:t>
            </a:r>
          </a:p>
          <a:p>
            <a:pPr marL="0" indent="0" eaLnBrk="1" hangingPunct="1">
              <a:buFontTx/>
              <a:buNone/>
            </a:pPr>
            <a:endParaRPr lang="en-US" sz="2400" b="1" u="sng" kern="0" dirty="0"/>
          </a:p>
        </p:txBody>
      </p:sp>
      <p:sp>
        <p:nvSpPr>
          <p:cNvPr id="10" name="Rectangle 3">
            <a:extLst>
              <a:ext uri="{FF2B5EF4-FFF2-40B4-BE49-F238E27FC236}">
                <a16:creationId xmlns:a16="http://schemas.microsoft.com/office/drawing/2014/main" id="{A7AB74F2-9215-4865-8433-BC2E8AA46EE2}"/>
              </a:ext>
            </a:extLst>
          </p:cNvPr>
          <p:cNvSpPr txBox="1">
            <a:spLocks noChangeArrowheads="1"/>
          </p:cNvSpPr>
          <p:nvPr/>
        </p:nvSpPr>
        <p:spPr bwMode="auto">
          <a:xfrm>
            <a:off x="6400800" y="935832"/>
            <a:ext cx="1683327" cy="5667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sz="2400" b="1" u="sng" kern="0" dirty="0"/>
              <a:t>After</a:t>
            </a:r>
          </a:p>
          <a:p>
            <a:pPr marL="0" indent="0" eaLnBrk="1" hangingPunct="1">
              <a:buFontTx/>
              <a:buNone/>
            </a:pPr>
            <a:endParaRPr lang="en-US" sz="2400" b="1" u="sng" kern="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Grp="1" noChangeArrowheads="1"/>
          </p:cNvSpPr>
          <p:nvPr>
            <p:ph type="title"/>
          </p:nvPr>
        </p:nvSpPr>
        <p:spPr>
          <a:xfrm>
            <a:off x="457200" y="274638"/>
            <a:ext cx="8229600" cy="944562"/>
          </a:xfrm>
        </p:spPr>
        <p:txBody>
          <a:bodyPr/>
          <a:lstStyle/>
          <a:p>
            <a:pPr eaLnBrk="1" hangingPunct="1"/>
            <a:r>
              <a:rPr lang="en-US" sz="3200" b="1" dirty="0">
                <a:solidFill>
                  <a:srgbClr val="000099"/>
                </a:solidFill>
                <a:latin typeface="Arial" panose="020B0604020202020204" pitchFamily="34" charset="0"/>
                <a:cs typeface="Arial" panose="020B0604020202020204" pitchFamily="34" charset="0"/>
              </a:rPr>
              <a:t>Thrie Beam Bridge Connections</a:t>
            </a:r>
          </a:p>
        </p:txBody>
      </p:sp>
      <p:pic>
        <p:nvPicPr>
          <p:cNvPr id="77827" name="Picture 9" descr="P1010038"/>
          <p:cNvPicPr>
            <a:picLocks noGrp="1" noChangeAspect="1" noChangeArrowheads="1"/>
          </p:cNvPicPr>
          <p:nvPr>
            <p:ph sz="half" idx="1"/>
          </p:nvPr>
        </p:nvPicPr>
        <p:blipFill>
          <a:blip r:embed="rId2"/>
          <a:srcRect/>
          <a:stretch>
            <a:fillRect/>
          </a:stretch>
        </p:blipFill>
        <p:spPr>
          <a:xfrm>
            <a:off x="685800" y="2362200"/>
            <a:ext cx="4038600" cy="3022600"/>
          </a:xfrm>
        </p:spPr>
      </p:pic>
      <p:pic>
        <p:nvPicPr>
          <p:cNvPr id="77828" name="Picture 10" descr="P4190029"/>
          <p:cNvPicPr>
            <a:picLocks noGrp="1" noChangeAspect="1" noChangeArrowheads="1"/>
          </p:cNvPicPr>
          <p:nvPr>
            <p:ph sz="quarter" idx="2"/>
          </p:nvPr>
        </p:nvPicPr>
        <p:blipFill>
          <a:blip r:embed="rId3"/>
          <a:srcRect/>
          <a:stretch>
            <a:fillRect/>
          </a:stretch>
        </p:blipFill>
        <p:spPr>
          <a:xfrm>
            <a:off x="4876800" y="1349375"/>
            <a:ext cx="3249613" cy="2436813"/>
          </a:xfrm>
        </p:spPr>
      </p:pic>
      <p:pic>
        <p:nvPicPr>
          <p:cNvPr id="77829" name="Picture 11" descr="P3230002"/>
          <p:cNvPicPr>
            <a:picLocks noGrp="1" noChangeAspect="1" noChangeArrowheads="1"/>
          </p:cNvPicPr>
          <p:nvPr>
            <p:ph sz="quarter" idx="3"/>
          </p:nvPr>
        </p:nvPicPr>
        <p:blipFill>
          <a:blip r:embed="rId4"/>
          <a:srcRect/>
          <a:stretch>
            <a:fillRect/>
          </a:stretch>
        </p:blipFill>
        <p:spPr>
          <a:xfrm>
            <a:off x="4876800" y="3938588"/>
            <a:ext cx="3249613" cy="2436812"/>
          </a:xfrm>
        </p:spPr>
      </p:pic>
      <p:sp>
        <p:nvSpPr>
          <p:cNvPr id="2" name="Slide Number Placeholder 1"/>
          <p:cNvSpPr>
            <a:spLocks noGrp="1"/>
          </p:cNvSpPr>
          <p:nvPr>
            <p:ph type="sldNum" sz="quarter" idx="12"/>
          </p:nvPr>
        </p:nvSpPr>
        <p:spPr/>
        <p:txBody>
          <a:bodyPr/>
          <a:lstStyle/>
          <a:p>
            <a:fld id="{95C101C1-7E81-498A-BC1C-FC4304F1CF50}" type="slidenum">
              <a:rPr lang="en-US" smtClean="0"/>
              <a:pPr/>
              <a:t>96</a:t>
            </a:fld>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9BB4B3-9CA3-42DD-8584-D12F14A45603}" type="slidenum">
              <a:rPr lang="en-US" smtClean="0"/>
              <a:pPr/>
              <a:t>97</a:t>
            </a:fld>
            <a:endParaRPr lang="en-US"/>
          </a:p>
        </p:txBody>
      </p:sp>
      <p:sp>
        <p:nvSpPr>
          <p:cNvPr id="9" name="Rectangle 4">
            <a:extLst>
              <a:ext uri="{FF2B5EF4-FFF2-40B4-BE49-F238E27FC236}">
                <a16:creationId xmlns:a16="http://schemas.microsoft.com/office/drawing/2014/main" id="{ED43E982-8BDB-4B57-AEF9-17A389116EB1}"/>
              </a:ext>
            </a:extLst>
          </p:cNvPr>
          <p:cNvSpPr txBox="1">
            <a:spLocks noChangeArrowheads="1"/>
          </p:cNvSpPr>
          <p:nvPr/>
        </p:nvSpPr>
        <p:spPr bwMode="auto">
          <a:xfrm>
            <a:off x="457200" y="381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dirty="0">
                <a:solidFill>
                  <a:srgbClr val="C00000"/>
                </a:solidFill>
                <a:latin typeface="Arial" panose="020B0604020202020204" pitchFamily="34" charset="0"/>
                <a:cs typeface="Arial" panose="020B0604020202020204" pitchFamily="34" charset="0"/>
              </a:rPr>
              <a:t>MASH TL-3 &amp; TL-2 AGT Comparison</a:t>
            </a:r>
          </a:p>
        </p:txBody>
      </p:sp>
      <p:sp>
        <p:nvSpPr>
          <p:cNvPr id="10" name="Rectangle 9">
            <a:extLst>
              <a:ext uri="{FF2B5EF4-FFF2-40B4-BE49-F238E27FC236}">
                <a16:creationId xmlns:a16="http://schemas.microsoft.com/office/drawing/2014/main" id="{CB7AE1FE-9CAF-4358-A704-200EA1CBD474}"/>
              </a:ext>
            </a:extLst>
          </p:cNvPr>
          <p:cNvSpPr/>
          <p:nvPr/>
        </p:nvSpPr>
        <p:spPr>
          <a:xfrm>
            <a:off x="1828800" y="5710299"/>
            <a:ext cx="4108817" cy="369332"/>
          </a:xfrm>
          <a:prstGeom prst="rect">
            <a:avLst/>
          </a:prstGeom>
        </p:spPr>
        <p:txBody>
          <a:bodyPr wrap="none">
            <a:spAutoFit/>
          </a:bodyPr>
          <a:lstStyle/>
          <a:p>
            <a:r>
              <a:rPr lang="en-US" b="1" kern="0" dirty="0"/>
              <a:t>TL-2   design speed 45 MPH or less </a:t>
            </a:r>
            <a:endParaRPr lang="en-US" dirty="0"/>
          </a:p>
        </p:txBody>
      </p:sp>
      <p:pic>
        <p:nvPicPr>
          <p:cNvPr id="4" name="Picture 3" descr="A close up of a piece of paper&#10;&#10;Description generated with very high confidence">
            <a:extLst>
              <a:ext uri="{FF2B5EF4-FFF2-40B4-BE49-F238E27FC236}">
                <a16:creationId xmlns:a16="http://schemas.microsoft.com/office/drawing/2014/main" id="{95E36B7F-C739-40C5-BB14-CF61FD5764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283" y="1715655"/>
            <a:ext cx="7854462" cy="3829050"/>
          </a:xfrm>
          <a:prstGeom prst="rect">
            <a:avLst/>
          </a:prstGeom>
        </p:spPr>
      </p:pic>
      <p:sp>
        <p:nvSpPr>
          <p:cNvPr id="11" name="Rectangle 10">
            <a:extLst>
              <a:ext uri="{FF2B5EF4-FFF2-40B4-BE49-F238E27FC236}">
                <a16:creationId xmlns:a16="http://schemas.microsoft.com/office/drawing/2014/main" id="{183B6C5C-8AD6-4469-B47F-EC040F6C188A}"/>
              </a:ext>
            </a:extLst>
          </p:cNvPr>
          <p:cNvSpPr/>
          <p:nvPr/>
        </p:nvSpPr>
        <p:spPr>
          <a:xfrm>
            <a:off x="3088981" y="3385226"/>
            <a:ext cx="3435556" cy="369332"/>
          </a:xfrm>
          <a:prstGeom prst="rect">
            <a:avLst/>
          </a:prstGeom>
        </p:spPr>
        <p:txBody>
          <a:bodyPr wrap="none">
            <a:spAutoFit/>
          </a:bodyPr>
          <a:lstStyle/>
          <a:p>
            <a:r>
              <a:rPr lang="en-US" b="1" kern="0" dirty="0"/>
              <a:t>TL-3   design speed &gt; 45 MPH</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9BB4B3-9CA3-42DD-8584-D12F14A45603}" type="slidenum">
              <a:rPr lang="en-US" smtClean="0"/>
              <a:pPr/>
              <a:t>98</a:t>
            </a:fld>
            <a:endParaRPr lang="en-US"/>
          </a:p>
        </p:txBody>
      </p:sp>
      <p:sp>
        <p:nvSpPr>
          <p:cNvPr id="9" name="Rectangle 4">
            <a:extLst>
              <a:ext uri="{FF2B5EF4-FFF2-40B4-BE49-F238E27FC236}">
                <a16:creationId xmlns:a16="http://schemas.microsoft.com/office/drawing/2014/main" id="{ED43E982-8BDB-4B57-AEF9-17A389116EB1}"/>
              </a:ext>
            </a:extLst>
          </p:cNvPr>
          <p:cNvSpPr txBox="1">
            <a:spLocks noChangeArrowheads="1"/>
          </p:cNvSpPr>
          <p:nvPr/>
        </p:nvSpPr>
        <p:spPr bwMode="auto">
          <a:xfrm>
            <a:off x="459509" y="381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400" b="1" dirty="0">
                <a:solidFill>
                  <a:srgbClr val="C00000"/>
                </a:solidFill>
                <a:latin typeface="Arial" panose="020B0604020202020204" pitchFamily="34" charset="0"/>
                <a:cs typeface="Arial" panose="020B0604020202020204" pitchFamily="34" charset="0"/>
              </a:rPr>
              <a:t>MASH TL-3 AGT to F Shape Parapet - No Curbing</a:t>
            </a:r>
          </a:p>
        </p:txBody>
      </p:sp>
      <p:pic>
        <p:nvPicPr>
          <p:cNvPr id="8" name="Picture 7" descr="A close up of text on a white background&#10;&#10;Description generated with high confidence">
            <a:extLst>
              <a:ext uri="{FF2B5EF4-FFF2-40B4-BE49-F238E27FC236}">
                <a16:creationId xmlns:a16="http://schemas.microsoft.com/office/drawing/2014/main" id="{7A34CB0C-5CF3-46CC-8D1E-BCC136233A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955770"/>
            <a:ext cx="8229600" cy="5248085"/>
          </a:xfrm>
          <a:prstGeom prst="rect">
            <a:avLst/>
          </a:prstGeom>
        </p:spPr>
      </p:pic>
      <p:sp>
        <p:nvSpPr>
          <p:cNvPr id="10" name="Rectangle 9">
            <a:extLst>
              <a:ext uri="{FF2B5EF4-FFF2-40B4-BE49-F238E27FC236}">
                <a16:creationId xmlns:a16="http://schemas.microsoft.com/office/drawing/2014/main" id="{CB7AE1FE-9CAF-4358-A704-200EA1CBD474}"/>
              </a:ext>
            </a:extLst>
          </p:cNvPr>
          <p:cNvSpPr/>
          <p:nvPr/>
        </p:nvSpPr>
        <p:spPr>
          <a:xfrm>
            <a:off x="3883350" y="6240607"/>
            <a:ext cx="1377300" cy="369332"/>
          </a:xfrm>
          <a:prstGeom prst="rect">
            <a:avLst/>
          </a:prstGeom>
        </p:spPr>
        <p:txBody>
          <a:bodyPr wrap="none">
            <a:spAutoFit/>
          </a:bodyPr>
          <a:lstStyle/>
          <a:p>
            <a:r>
              <a:rPr lang="en-US" b="1" kern="0" dirty="0"/>
              <a:t>CD-609-14 </a:t>
            </a:r>
            <a:endParaRPr lang="en-US" dirty="0"/>
          </a:p>
        </p:txBody>
      </p:sp>
    </p:spTree>
    <p:extLst>
      <p:ext uri="{BB962C8B-B14F-4D97-AF65-F5344CB8AC3E}">
        <p14:creationId xmlns:p14="http://schemas.microsoft.com/office/powerpoint/2010/main" val="228857678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9BB4B3-9CA3-42DD-8584-D12F14A45603}" type="slidenum">
              <a:rPr lang="en-US" smtClean="0"/>
              <a:pPr/>
              <a:t>99</a:t>
            </a:fld>
            <a:endParaRPr lang="en-US"/>
          </a:p>
        </p:txBody>
      </p:sp>
      <p:sp>
        <p:nvSpPr>
          <p:cNvPr id="5" name="Rectangle 4">
            <a:extLst>
              <a:ext uri="{FF2B5EF4-FFF2-40B4-BE49-F238E27FC236}">
                <a16:creationId xmlns:a16="http://schemas.microsoft.com/office/drawing/2014/main" id="{C66E8814-CA17-48CD-A614-3AC693835A3A}"/>
              </a:ext>
            </a:extLst>
          </p:cNvPr>
          <p:cNvSpPr txBox="1">
            <a:spLocks noChangeArrowheads="1"/>
          </p:cNvSpPr>
          <p:nvPr/>
        </p:nvSpPr>
        <p:spPr bwMode="auto">
          <a:xfrm>
            <a:off x="457200" y="381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400" b="1" dirty="0">
                <a:solidFill>
                  <a:srgbClr val="C00000"/>
                </a:solidFill>
                <a:latin typeface="Arial" panose="020B0604020202020204" pitchFamily="34" charset="0"/>
                <a:cs typeface="Arial" panose="020B0604020202020204" pitchFamily="34" charset="0"/>
              </a:rPr>
              <a:t>MASH TL-2 AGT to F Shape Parapet No Curbing</a:t>
            </a:r>
          </a:p>
        </p:txBody>
      </p:sp>
      <p:pic>
        <p:nvPicPr>
          <p:cNvPr id="7" name="Picture 6" descr="A close up of text on a white background&#10;&#10;Description generated with high confidence">
            <a:extLst>
              <a:ext uri="{FF2B5EF4-FFF2-40B4-BE49-F238E27FC236}">
                <a16:creationId xmlns:a16="http://schemas.microsoft.com/office/drawing/2014/main" id="{2A8CFEC1-2A09-4480-BC18-93CDA89AD5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990600"/>
            <a:ext cx="8001000" cy="5105639"/>
          </a:xfrm>
          <a:prstGeom prst="rect">
            <a:avLst/>
          </a:prstGeom>
        </p:spPr>
      </p:pic>
      <p:sp>
        <p:nvSpPr>
          <p:cNvPr id="8" name="Rectangle 7">
            <a:extLst>
              <a:ext uri="{FF2B5EF4-FFF2-40B4-BE49-F238E27FC236}">
                <a16:creationId xmlns:a16="http://schemas.microsoft.com/office/drawing/2014/main" id="{DAD2E4E1-5B15-493E-9778-95E6DDFCFF07}"/>
              </a:ext>
            </a:extLst>
          </p:cNvPr>
          <p:cNvSpPr/>
          <p:nvPr/>
        </p:nvSpPr>
        <p:spPr>
          <a:xfrm>
            <a:off x="3799994" y="6135377"/>
            <a:ext cx="1544012" cy="369332"/>
          </a:xfrm>
          <a:prstGeom prst="rect">
            <a:avLst/>
          </a:prstGeom>
        </p:spPr>
        <p:txBody>
          <a:bodyPr wrap="none">
            <a:spAutoFit/>
          </a:bodyPr>
          <a:lstStyle/>
          <a:p>
            <a:r>
              <a:rPr lang="en-US" b="1" kern="0" dirty="0"/>
              <a:t>CD-609-15A </a:t>
            </a:r>
            <a:endParaRPr lang="en-US" dirty="0"/>
          </a:p>
        </p:txBody>
      </p:sp>
    </p:spTree>
    <p:extLst>
      <p:ext uri="{BB962C8B-B14F-4D97-AF65-F5344CB8AC3E}">
        <p14:creationId xmlns:p14="http://schemas.microsoft.com/office/powerpoint/2010/main" val="131751639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tf00001206</Template>
  <TotalTime>7257</TotalTime>
  <Words>5294</Words>
  <Application>Microsoft Office PowerPoint</Application>
  <PresentationFormat>On-screen Show (4:3)</PresentationFormat>
  <Paragraphs>674</Paragraphs>
  <Slides>110</Slides>
  <Notes>33</Notes>
  <HiddenSlides>0</HiddenSlides>
  <MMClips>12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110</vt:i4>
      </vt:variant>
    </vt:vector>
  </HeadingPairs>
  <TitlesOfParts>
    <vt:vector size="118" baseType="lpstr">
      <vt:lpstr>MS Mincho</vt:lpstr>
      <vt:lpstr>Arial</vt:lpstr>
      <vt:lpstr>Calibri</vt:lpstr>
      <vt:lpstr>Courier New</vt:lpstr>
      <vt:lpstr>Times New Roman</vt:lpstr>
      <vt:lpstr>Wingdings</vt:lpstr>
      <vt:lpstr>Default Design</vt:lpstr>
      <vt:lpstr>Chart</vt:lpstr>
      <vt:lpstr>Guide Rail Presentation</vt:lpstr>
      <vt:lpstr>NJDOT Roadway Standards Unit</vt:lpstr>
      <vt:lpstr>Safety Audit of Fatalities and Injuries Involving Guide Rail Report # FHWA-NJ-2007-001</vt:lpstr>
      <vt:lpstr>Some Reasons Why Guide Rail Impacts Sometimes Lead to Fatality or Injury</vt:lpstr>
      <vt:lpstr>Guide Rail Performance Can Also Be Affected By Vehicle Design</vt:lpstr>
      <vt:lpstr>Guide Rail Does Not Always Work As Expected - Rollover Is A Possibility</vt:lpstr>
      <vt:lpstr>End Treatments Entering Passenger Compartment</vt:lpstr>
      <vt:lpstr>The driver was a 22 year old Washington student heading to College in Idaho. He fell asleep at the wheel and drifted off the shoulder hitting the end of the guide rail in Montana.  The guide rail came through the right headlight, engine compartment, passenger seat, rear seat and exited out the driver’s side rear window (120 LF of guard rail threaded through the Suburban). No passengers and the driver was not injured. </vt:lpstr>
      <vt:lpstr>Curb, Berm or Even Snow  Can Affect Guide Rail Performance</vt:lpstr>
      <vt:lpstr>High Angle Hits Can Cause Failure</vt:lpstr>
      <vt:lpstr>High Angle Hits Can Cause Failure</vt:lpstr>
      <vt:lpstr>Historical Review</vt:lpstr>
      <vt:lpstr>History of Guide Rail Testing </vt:lpstr>
      <vt:lpstr>MASH</vt:lpstr>
      <vt:lpstr>MASH 2016 IMPLEMENTATION  AGREEMENT</vt:lpstr>
      <vt:lpstr>IMPLEMENTATION DATES</vt:lpstr>
      <vt:lpstr>IMPLEMENTATION DATES</vt:lpstr>
      <vt:lpstr>1930/40’s Longitudinal Barrier RESETTING “WIRE ROPE FENCE”  8/30/1945 to 7/1976</vt:lpstr>
      <vt:lpstr>         Brief History on Guide Rail (1956 to 1973) 5’-9” Posts at 12.5’ Post Spacing, No Washers, No Blockouts, No Back Up Plates, No End Treatments </vt:lpstr>
      <vt:lpstr>Brief History on Guide Rail in NJDOT (9/26/73 - 7/29/88) 5’-9” Posts at 6’-3” Post Spacing, Rectangular Washers, 13” High Steel Blockouts, No back Up Plates (Pre-NCHRP 230)</vt:lpstr>
      <vt:lpstr>Brief History on Guide Rail in NJDOT (7/29/88 - 2/11/99) 6’ Posts at 6’-3” Post Spacing, 14” High Steel Blockouts, Back Up Plates, No Washers (NCHRP 230)</vt:lpstr>
      <vt:lpstr>Brief History on Guide Rail in NJDOT (2/11/99 - Present) 6’ Posts at 6’-3” Post Spacing, Wooden (Up to 12/20/2007) or Synthetic Blockouts, No Washers, No Back Up Plates  (NCHRP 350)</vt:lpstr>
      <vt:lpstr>Actual Hit on Guide Rail 6’-3” Post Spacing, Wooden Blockouts,  No Washers, No Back Up Plates</vt:lpstr>
      <vt:lpstr>Synthetic Block Outs – 2-11-99</vt:lpstr>
      <vt:lpstr>Midwest Roadside Safety Facility</vt:lpstr>
      <vt:lpstr>31” High Midwest Guide Rail System</vt:lpstr>
      <vt:lpstr>Pre-MGS W-beam Guide Rail Issues</vt:lpstr>
      <vt:lpstr>MGS Increased Rail Height</vt:lpstr>
      <vt:lpstr>Pre-MGS W-beam Rail Rupture </vt:lpstr>
      <vt:lpstr>Pre-MGS W-beam High   Center of Gravity Rollover </vt:lpstr>
      <vt:lpstr>Midwest Guide Rail System (MGS)</vt:lpstr>
      <vt:lpstr>Midwest Guide Rail System (MGS)</vt:lpstr>
      <vt:lpstr>MGS Advantages</vt:lpstr>
      <vt:lpstr>NJDOT MGS Guide Rail Detail</vt:lpstr>
      <vt:lpstr>PowerPoint Presentation</vt:lpstr>
      <vt:lpstr>PowerPoint Presentation</vt:lpstr>
      <vt:lpstr>MGS Blockouts</vt:lpstr>
      <vt:lpstr>MGS NCHRP 350 Test – Pickup Truck</vt:lpstr>
      <vt:lpstr>MGS NCHRP 350 Test – Small Car</vt:lpstr>
      <vt:lpstr>MGS MASH Test – Pickup Truck</vt:lpstr>
      <vt:lpstr>MGS MASH Test – Small Car</vt:lpstr>
      <vt:lpstr>Midwest Guide Rail System (MGS)</vt:lpstr>
      <vt:lpstr>Midwest Guide Rail System (MGS)</vt:lpstr>
      <vt:lpstr>PowerPoint Presentation</vt:lpstr>
      <vt:lpstr>PowerPoint Presentation</vt:lpstr>
      <vt:lpstr>Figure 8-A Clear Zone (LC) </vt:lpstr>
      <vt:lpstr>Figure 8-A Clear Zone (LC) </vt:lpstr>
      <vt:lpstr>Figure 8-C   Horizontal Curve Adjustments for Clear Zone</vt:lpstr>
      <vt:lpstr>Warranting Obstruction</vt:lpstr>
      <vt:lpstr>Non-Traversable Roadside</vt:lpstr>
      <vt:lpstr>Embankment Fill Slopes</vt:lpstr>
      <vt:lpstr>Fixed Objects That Warrant Guide Rail </vt:lpstr>
      <vt:lpstr>Fixed Objects</vt:lpstr>
      <vt:lpstr>Trees</vt:lpstr>
      <vt:lpstr>Remove Trees And Vegetation 4’ Behind Guide Rail</vt:lpstr>
      <vt:lpstr>Utility Poles</vt:lpstr>
      <vt:lpstr>Where Utility Poles Are Placed Behind Guide Rail</vt:lpstr>
      <vt:lpstr>Don’t Attach Utility Pole Guy Wires to Guide Rail</vt:lpstr>
      <vt:lpstr>Fire Hydrants</vt:lpstr>
      <vt:lpstr>Fire Hydrants</vt:lpstr>
      <vt:lpstr>Mailbox Support </vt:lpstr>
      <vt:lpstr>Guide Rail At Top Of Embankment Slope</vt:lpstr>
      <vt:lpstr>PowerPoint Presentation</vt:lpstr>
      <vt:lpstr>Curb or Raised Berm in Front of Guide Rail</vt:lpstr>
      <vt:lpstr>If vertical or sloping curb is present &amp; cannot be removed, Guide Rail offsets are:</vt:lpstr>
      <vt:lpstr>Curb in Front of Tangent Guide Rail Terminal (BDC18MR-01)</vt:lpstr>
      <vt:lpstr>Curb Transition at  Tangent Guide Rail Terminal (BDC18D-07)</vt:lpstr>
      <vt:lpstr>Rub Rail (CD-609-3) Median Guide Rail and Buried End Terminal</vt:lpstr>
      <vt:lpstr>Standard 6’-3” Post Spacing Where Clearance From Back of Rail to Obstruction is 4’ or Greater</vt:lpstr>
      <vt:lpstr>PowerPoint Presentation</vt:lpstr>
      <vt:lpstr>PowerPoint Presentation</vt:lpstr>
      <vt:lpstr>PowerPoint Presentation</vt:lpstr>
      <vt:lpstr>Reduced Post Spacing At Obstruction</vt:lpstr>
      <vt:lpstr>No Reduced Post Spacing Aftermath</vt:lpstr>
      <vt:lpstr>Underground Structures</vt:lpstr>
      <vt:lpstr>MGS Guide Rail – Additional Blockouts </vt:lpstr>
      <vt:lpstr>25’ or 18’-9” Unsupported Span</vt:lpstr>
      <vt:lpstr>MGS Guide Rail – Omitted Posts (25’ or 18’-9” Unsupported Span)</vt:lpstr>
      <vt:lpstr>MGS Guide Rail – Omitted Posts (Unsupported Span)</vt:lpstr>
      <vt:lpstr>12’-6” Unsupported Span</vt:lpstr>
      <vt:lpstr>MGS Guide Rail – Omitted Posts (12’-6” Unsupported Span)</vt:lpstr>
      <vt:lpstr>MGS 25’ Unsupported Span Test</vt:lpstr>
      <vt:lpstr>PowerPoint Presentation</vt:lpstr>
      <vt:lpstr>Concrete Sidewalk</vt:lpstr>
      <vt:lpstr>PowerPoint Presentation</vt:lpstr>
      <vt:lpstr>PowerPoint Presentation</vt:lpstr>
      <vt:lpstr>Safety Walks (1.5’ to &lt; 4’ Wide) on Existing Freeways &amp; Interstates</vt:lpstr>
      <vt:lpstr>Thrie Beam Across Bridge</vt:lpstr>
      <vt:lpstr>Curb or Berm on Structure Approaches</vt:lpstr>
      <vt:lpstr>Umbrella Section on Bridge Approaches</vt:lpstr>
      <vt:lpstr>Guide Rail at Structures (NCHRP 230)  See Attachment Details CD-609-11 Thru 17E</vt:lpstr>
      <vt:lpstr>PowerPoint Presentation</vt:lpstr>
      <vt:lpstr>Guide Rail at Structures (NCHRP 350)</vt:lpstr>
      <vt:lpstr>Guide Rail Attachment to Barrier Curb (NCHRP 230)</vt:lpstr>
      <vt:lpstr>Guide Rail at Structures, Trailing End (NCHRP 350) See Attachment Details CD-609-11 Thru 17E</vt:lpstr>
      <vt:lpstr>Thrie Beam Bridge Connections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BDC18MR-01 &amp; BDC18D-07 Major Changes</vt:lpstr>
      <vt:lpstr>END PART 1</vt:lpstr>
    </vt:vector>
  </TitlesOfParts>
  <Company>NJDOT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 Rail Presentation</dc:title>
  <dc:creator>TPXBIZU</dc:creator>
  <cp:lastModifiedBy>Tang, Hung</cp:lastModifiedBy>
  <cp:revision>530</cp:revision>
  <cp:lastPrinted>2018-05-10T19:31:45Z</cp:lastPrinted>
  <dcterms:created xsi:type="dcterms:W3CDTF">2007-04-16T18:10:07Z</dcterms:created>
  <dcterms:modified xsi:type="dcterms:W3CDTF">2019-03-04T16:54:24Z</dcterms:modified>
</cp:coreProperties>
</file>